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4"/>
  </p:sldMasterIdLst>
  <p:notesMasterIdLst>
    <p:notesMasterId r:id="rId39"/>
  </p:notesMasterIdLst>
  <p:sldIdLst>
    <p:sldId id="3833" r:id="rId5"/>
    <p:sldId id="3844" r:id="rId6"/>
    <p:sldId id="3834" r:id="rId7"/>
    <p:sldId id="3843" r:id="rId8"/>
    <p:sldId id="3835" r:id="rId9"/>
    <p:sldId id="3847" r:id="rId10"/>
    <p:sldId id="3837" r:id="rId11"/>
    <p:sldId id="3838" r:id="rId12"/>
    <p:sldId id="3839" r:id="rId13"/>
    <p:sldId id="3842" r:id="rId14"/>
    <p:sldId id="3865" r:id="rId15"/>
    <p:sldId id="3864" r:id="rId16"/>
    <p:sldId id="3840" r:id="rId17"/>
    <p:sldId id="3845" r:id="rId18"/>
    <p:sldId id="3846" r:id="rId19"/>
    <p:sldId id="3836" r:id="rId20"/>
    <p:sldId id="3848" r:id="rId21"/>
    <p:sldId id="3849" r:id="rId22"/>
    <p:sldId id="3841" r:id="rId23"/>
    <p:sldId id="3850" r:id="rId24"/>
    <p:sldId id="3851" r:id="rId25"/>
    <p:sldId id="3852" r:id="rId26"/>
    <p:sldId id="3853" r:id="rId27"/>
    <p:sldId id="3858" r:id="rId28"/>
    <p:sldId id="3857" r:id="rId29"/>
    <p:sldId id="3856" r:id="rId30"/>
    <p:sldId id="3862" r:id="rId31"/>
    <p:sldId id="3855" r:id="rId32"/>
    <p:sldId id="3861" r:id="rId33"/>
    <p:sldId id="3854" r:id="rId34"/>
    <p:sldId id="3860" r:id="rId35"/>
    <p:sldId id="3859" r:id="rId36"/>
    <p:sldId id="3863" r:id="rId37"/>
    <p:sldId id="386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1200"/>
        <p:guide orient="horz" pos="3408"/>
        <p:guide pos="6936"/>
        <p:guide pos="7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6/9/2022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DF77-B1DC-B1CB-AEA1-53D2A653CD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58B7E1-C139-1678-25A1-CC0B48D7C7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2C31E-F2F8-6B2E-B016-164868CD4DFF}"/>
              </a:ext>
            </a:extLst>
          </p:cNvPr>
          <p:cNvSpPr>
            <a:spLocks noGrp="1"/>
          </p:cNvSpPr>
          <p:nvPr>
            <p:ph type="dt" sz="half" idx="10"/>
          </p:nvPr>
        </p:nvSpPr>
        <p:spPr/>
        <p:txBody>
          <a:bodyPr/>
          <a:lstStyle/>
          <a:p>
            <a:fld id="{E2D379C1-EDCF-466E-B17F-78A996C55102}" type="datetimeFigureOut">
              <a:rPr lang="en-US" smtClean="0"/>
              <a:t>6/9/2022</a:t>
            </a:fld>
            <a:endParaRPr lang="en-US"/>
          </a:p>
        </p:txBody>
      </p:sp>
      <p:sp>
        <p:nvSpPr>
          <p:cNvPr id="5" name="Footer Placeholder 4">
            <a:extLst>
              <a:ext uri="{FF2B5EF4-FFF2-40B4-BE49-F238E27FC236}">
                <a16:creationId xmlns:a16="http://schemas.microsoft.com/office/drawing/2014/main" id="{0A8AAC26-7A3E-E798-AE1A-C6987D5AB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F763D-09FB-85EA-7C34-CFD11C344AE0}"/>
              </a:ext>
            </a:extLst>
          </p:cNvPr>
          <p:cNvSpPr>
            <a:spLocks noGrp="1"/>
          </p:cNvSpPr>
          <p:nvPr>
            <p:ph type="sldNum" sz="quarter" idx="12"/>
          </p:nvPr>
        </p:nvSpPr>
        <p:spPr/>
        <p:txBody>
          <a:bodyPr/>
          <a:lstStyle/>
          <a:p>
            <a:fld id="{035BC232-DD10-4656-8E36-55628E40BA1E}" type="slidenum">
              <a:rPr lang="en-US" smtClean="0"/>
              <a:t>‹#›</a:t>
            </a:fld>
            <a:endParaRPr lang="en-US"/>
          </a:p>
        </p:txBody>
      </p:sp>
      <p:sp>
        <p:nvSpPr>
          <p:cNvPr id="7" name="Freeform 13">
            <a:extLst>
              <a:ext uri="{FF2B5EF4-FFF2-40B4-BE49-F238E27FC236}">
                <a16:creationId xmlns:a16="http://schemas.microsoft.com/office/drawing/2014/main" id="{3156F3E0-C851-5D77-59AA-2C29772FE70F}"/>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54B9C56C-D73C-BD44-775B-34496E0561A6}"/>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F6CBF346-BA66-BC3D-DB8D-CEC362A282D7}"/>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2B76D1C-231F-7436-4362-6CFA5ACE85D3}"/>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4C833534-F395-804B-EA67-0AFB666C78E1}"/>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D6D9BB9-F1F3-89A3-EF56-8C56243D6BA4}"/>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D4A43193-7183-4B8C-2B08-3A73587761BA}"/>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198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AE22A-0031-BE43-F7B5-1BAEF98C32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4ECC45-F702-E747-B48E-50B824EEA7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C418C-091C-54E3-0F53-B14980FFC107}"/>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865173C-5B9C-BB22-7779-DB813A28165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0294F07-B9FB-1EC5-B486-B6020025455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321362833"/>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34C318-78AC-A10D-7826-8F931FDA89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E4BEB3-ED61-962C-94BD-DEC3081E60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04931-40AA-8C80-E559-6A1C89BD9F4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11C6F69D-1510-BD1E-BDDD-13F51098030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BE940EC-CBFD-D023-67D9-0949DD11AB8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00320015"/>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6AEB-9D62-B330-4437-3A78CA1E98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1FFAF4-F695-8008-C084-546A8B308A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3523-6AAA-92D8-EAFB-B1A5209649B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10769AF0-31CF-5153-B453-385CAC39C01C}"/>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0C6C47D-6D7F-E7BD-8E80-F2F3267D732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323364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C6F4-BD7B-EA0B-728F-98F1A46CD5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5117B5-6AAC-D170-68C7-E311CF8D42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5A4B8-D8C2-2CFA-038E-B91DF09CD6E7}"/>
              </a:ext>
            </a:extLst>
          </p:cNvPr>
          <p:cNvSpPr>
            <a:spLocks noGrp="1"/>
          </p:cNvSpPr>
          <p:nvPr>
            <p:ph type="dt" sz="half" idx="10"/>
          </p:nvPr>
        </p:nvSpPr>
        <p:spPr/>
        <p:txBody>
          <a:bodyPr/>
          <a:lstStyle/>
          <a:p>
            <a:fld id="{E2D379C1-EDCF-466E-B17F-78A996C55102}" type="datetimeFigureOut">
              <a:rPr lang="en-US" smtClean="0"/>
              <a:t>6/9/2022</a:t>
            </a:fld>
            <a:endParaRPr lang="en-US"/>
          </a:p>
        </p:txBody>
      </p:sp>
      <p:sp>
        <p:nvSpPr>
          <p:cNvPr id="5" name="Footer Placeholder 4">
            <a:extLst>
              <a:ext uri="{FF2B5EF4-FFF2-40B4-BE49-F238E27FC236}">
                <a16:creationId xmlns:a16="http://schemas.microsoft.com/office/drawing/2014/main" id="{3E05848A-B1A7-FC24-477C-0BF4ADD3E2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CE9D0-FA9F-B695-1141-C87781B518A8}"/>
              </a:ext>
            </a:extLst>
          </p:cNvPr>
          <p:cNvSpPr>
            <a:spLocks noGrp="1"/>
          </p:cNvSpPr>
          <p:nvPr>
            <p:ph type="sldNum" sz="quarter" idx="12"/>
          </p:nvPr>
        </p:nvSpPr>
        <p:spPr/>
        <p:txBody>
          <a:bodyPr/>
          <a:lstStyle/>
          <a:p>
            <a:fld id="{035BC232-DD10-4656-8E36-55628E40BA1E}" type="slidenum">
              <a:rPr lang="en-US" smtClean="0"/>
              <a:t>‹#›</a:t>
            </a:fld>
            <a:endParaRPr lang="en-US"/>
          </a:p>
        </p:txBody>
      </p:sp>
      <p:sp>
        <p:nvSpPr>
          <p:cNvPr id="7" name="Oval 6">
            <a:extLst>
              <a:ext uri="{FF2B5EF4-FFF2-40B4-BE49-F238E27FC236}">
                <a16:creationId xmlns:a16="http://schemas.microsoft.com/office/drawing/2014/main" id="{189F9178-1945-8548-6AC3-EEC6259D4704}"/>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080FD7BE-A28C-F0A4-2928-BF826C52AAED}"/>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A5F8E21D-28E4-3CF7-13AF-2E8336D877B1}"/>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051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F8DC-82A1-ECFF-A46B-7CC63FD3D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3B4BEF-0576-8C01-243D-E403A28BFF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2A46D-9E9D-25A0-96BC-0BB35DDF39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B9C048-305E-A1F1-1122-971ED4E4063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519CA648-92E8-6A38-E801-1DE1C7A25BD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7D9445FE-4146-1037-424B-CF138A36A3A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599962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DC4C-9034-E5B2-DDB1-7CD71542C6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C6E6B0-A0C0-F148-600C-8D6FDFF37D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1B50C0-C8EA-50B2-E1CC-8403AC4138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73788-B8C8-40D2-4B7E-145EA3EA43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57A5FC-9E0B-08A2-98BA-60ABE38FBB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24F51-CCBC-C757-40E4-689D6BDE727C}"/>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6EEFC476-C37E-FBD5-8BE6-E58A1C352EC8}"/>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2901E05F-A63F-DBA7-8CA0-40116A8C7DE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46345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5AA2E-3FFB-C340-0205-DC8A9D8EDD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D52449-E0ED-0F4F-EBA7-438E1B887C8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CB5C9665-AC2C-591C-4563-016F95BC8AA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91D0AC8-8616-B346-24F4-6D575D47C7E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6760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EE31E-DB60-F7A7-F173-6F980EA1C511}"/>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410413C6-9362-13A8-7D8F-94A7F4AA918B}"/>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A42B0491-F142-F40C-A754-B82C98B8FAD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71504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85DC-CEB4-BEC4-72F7-04DB1B64AF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CB92C1-C9F3-84F6-BB0C-D17FB4B92D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A54C76-AAFA-9C3D-45F2-E8DB2726E2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646A13-0C7F-9CC6-5385-39D08303FD9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C6E29442-D0DC-5A94-B05D-9FDC0074A5D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CD3439D4-4C46-FD5A-EF03-294F6A3BBD1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51863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BF41-6EA6-7012-FC99-6B45CABBF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02F787-4FAB-8AB0-592A-B73B0E6D4F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19D865-2DA5-5D67-D87E-96229AA80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97FAC-1939-9F3D-15BB-4406D4467977}"/>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9B72490B-7E8C-A888-561E-291C7C3F233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7FF506DF-FADE-23C9-9FAA-20256E59B57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52272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CC4904-AF33-D0F6-67EE-C60BC6B1A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3FA841-918B-B7E8-9F8B-3B97E9B99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539C0-68A8-7DF5-D5FE-00BE906619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3079869-9E91-286A-7518-60956DDB9B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C0FB8797-A112-43A3-2674-030BCAC969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62492208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782" r:id="rId12"/>
    <p:sldLayoutId id="2147483783" r:id="rId13"/>
    <p:sldLayoutId id="2147483786" r:id="rId14"/>
    <p:sldLayoutId id="2147483787" r:id="rId15"/>
    <p:sldLayoutId id="2147483788"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Road Accident Acknowledgement</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51271C37-C1D8-0312-0554-7453272ED593}"/>
              </a:ext>
            </a:extLst>
          </p:cNvPr>
          <p:cNvSpPr txBox="1">
            <a:spLocks/>
          </p:cNvSpPr>
          <p:nvPr/>
        </p:nvSpPr>
        <p:spPr>
          <a:xfrm>
            <a:off x="1451126" y="300964"/>
            <a:ext cx="9421905" cy="14700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ambria" panose="02040503050406030204" pitchFamily="18" charset="0"/>
                <a:cs typeface="Times New Roman" panose="02020603050405020304" pitchFamily="18" charset="0"/>
              </a:rPr>
              <a:t>Machine Learning Based Road Accident Acknowledgement System</a:t>
            </a:r>
          </a:p>
        </p:txBody>
      </p:sp>
      <p:sp>
        <p:nvSpPr>
          <p:cNvPr id="9" name="Subtitle 2">
            <a:extLst>
              <a:ext uri="{FF2B5EF4-FFF2-40B4-BE49-F238E27FC236}">
                <a16:creationId xmlns:a16="http://schemas.microsoft.com/office/drawing/2014/main" id="{59F5FD98-0932-1172-7C7D-38F3C7F9B6AE}"/>
              </a:ext>
            </a:extLst>
          </p:cNvPr>
          <p:cNvSpPr txBox="1">
            <a:spLocks/>
          </p:cNvSpPr>
          <p:nvPr/>
        </p:nvSpPr>
        <p:spPr>
          <a:xfrm>
            <a:off x="6609228" y="3594847"/>
            <a:ext cx="4744572" cy="2298894"/>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Times New Roman" panose="02020603050405020304" pitchFamily="18" charset="0"/>
                <a:cs typeface="Times New Roman" panose="02020603050405020304" pitchFamily="18" charset="0"/>
              </a:rPr>
              <a:t>Batch No.:15</a:t>
            </a:r>
          </a:p>
          <a:p>
            <a:pPr marL="742950" lvl="1" indent="-285750">
              <a:buClr>
                <a:schemeClr val="tx1"/>
              </a:buClr>
            </a:pPr>
            <a:r>
              <a:rPr lang="en-US" sz="2000" dirty="0">
                <a:latin typeface="Cambria" panose="02040503050406030204" pitchFamily="18" charset="0"/>
                <a:cs typeface="Times New Roman" panose="02020603050405020304" pitchFamily="18" charset="0"/>
              </a:rPr>
              <a:t>Aditya Pandey(18P31A0501)</a:t>
            </a:r>
          </a:p>
          <a:p>
            <a:pPr marL="742950" lvl="1" indent="-285750">
              <a:buClr>
                <a:schemeClr val="tx1"/>
              </a:buClr>
            </a:pPr>
            <a:r>
              <a:rPr lang="en-US" sz="2000" dirty="0">
                <a:latin typeface="Cambria" panose="02040503050406030204" pitchFamily="18" charset="0"/>
                <a:cs typeface="Times New Roman" panose="02020603050405020304" pitchFamily="18" charset="0"/>
              </a:rPr>
              <a:t>Gaurav Kumar(18P31A0521)</a:t>
            </a:r>
          </a:p>
          <a:p>
            <a:pPr marL="742950" lvl="1" indent="-285750">
              <a:buClr>
                <a:schemeClr val="tx1"/>
              </a:buClr>
            </a:pPr>
            <a:r>
              <a:rPr lang="en-US" sz="2000" dirty="0" err="1">
                <a:latin typeface="Cambria" panose="02040503050406030204" pitchFamily="18" charset="0"/>
                <a:cs typeface="Times New Roman" panose="02020603050405020304" pitchFamily="18" charset="0"/>
              </a:rPr>
              <a:t>Viswajit</a:t>
            </a:r>
            <a:r>
              <a:rPr lang="en-US" sz="2000" dirty="0">
                <a:latin typeface="Cambria" panose="02040503050406030204" pitchFamily="18" charset="0"/>
                <a:cs typeface="Times New Roman" panose="02020603050405020304" pitchFamily="18" charset="0"/>
              </a:rPr>
              <a:t> Singh(18P31A0558)</a:t>
            </a:r>
          </a:p>
          <a:p>
            <a:pPr>
              <a:buClr>
                <a:schemeClr val="tx1"/>
              </a:buClr>
            </a:pPr>
            <a:endParaRPr lang="en-US" sz="2000" dirty="0">
              <a:latin typeface="Cambria" panose="02040503050406030204" pitchFamily="18" charset="0"/>
              <a:cs typeface="Times New Roman" panose="02020603050405020304" pitchFamily="18" charset="0"/>
            </a:endParaRPr>
          </a:p>
          <a:p>
            <a:pPr marL="0" indent="0">
              <a:buClr>
                <a:schemeClr val="tx1"/>
              </a:buClr>
              <a:buNone/>
            </a:pPr>
            <a:r>
              <a:rPr lang="en-US" sz="2000" b="1" dirty="0">
                <a:latin typeface="Cambria" panose="02040503050406030204" pitchFamily="18" charset="0"/>
                <a:cs typeface="Times New Roman" panose="02020603050405020304" pitchFamily="18" charset="0"/>
              </a:rPr>
              <a:t>Guide :- </a:t>
            </a:r>
            <a:r>
              <a:rPr lang="en-US" sz="2000" dirty="0">
                <a:latin typeface="Cambria" panose="02040503050406030204" pitchFamily="18" charset="0"/>
                <a:cs typeface="Times New Roman" panose="02020603050405020304" pitchFamily="18" charset="0"/>
              </a:rPr>
              <a:t>Mrs.  J. </a:t>
            </a:r>
            <a:r>
              <a:rPr lang="en-US" sz="2000" dirty="0" err="1">
                <a:latin typeface="Cambria" panose="02040503050406030204" pitchFamily="18" charset="0"/>
                <a:cs typeface="Times New Roman" panose="02020603050405020304" pitchFamily="18" charset="0"/>
              </a:rPr>
              <a:t>Divya</a:t>
            </a:r>
            <a:r>
              <a:rPr lang="en-US" sz="2000" dirty="0">
                <a:latin typeface="Cambria" panose="02040503050406030204" pitchFamily="18" charset="0"/>
                <a:cs typeface="Times New Roman" panose="02020603050405020304" pitchFamily="18" charset="0"/>
              </a:rPr>
              <a:t> Lalitha Sri. </a:t>
            </a:r>
          </a:p>
        </p:txBody>
      </p:sp>
      <p:sp>
        <p:nvSpPr>
          <p:cNvPr id="10" name="Oval 9">
            <a:extLst>
              <a:ext uri="{FF2B5EF4-FFF2-40B4-BE49-F238E27FC236}">
                <a16:creationId xmlns:a16="http://schemas.microsoft.com/office/drawing/2014/main" id="{64A5F0E4-76F5-5345-1197-E85512A8C3D9}"/>
              </a:ext>
            </a:extLst>
          </p:cNvPr>
          <p:cNvSpPr/>
          <p:nvPr/>
        </p:nvSpPr>
        <p:spPr>
          <a:xfrm>
            <a:off x="1360395" y="2769541"/>
            <a:ext cx="3238500" cy="312420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92142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4384064" y="664198"/>
            <a:ext cx="228380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ALGORITHM</a:t>
            </a:r>
          </a:p>
        </p:txBody>
      </p:sp>
      <p:sp>
        <p:nvSpPr>
          <p:cNvPr id="6" name="TextBox 5">
            <a:extLst>
              <a:ext uri="{FF2B5EF4-FFF2-40B4-BE49-F238E27FC236}">
                <a16:creationId xmlns:a16="http://schemas.microsoft.com/office/drawing/2014/main" id="{0B65ED46-1448-5362-0A78-894C97BF1E0D}"/>
              </a:ext>
            </a:extLst>
          </p:cNvPr>
          <p:cNvSpPr txBox="1"/>
          <p:nvPr/>
        </p:nvSpPr>
        <p:spPr>
          <a:xfrm>
            <a:off x="893691" y="1996095"/>
            <a:ext cx="10190284" cy="4430059"/>
          </a:xfrm>
          <a:prstGeom prst="rect">
            <a:avLst/>
          </a:prstGeom>
          <a:noFill/>
        </p:spPr>
        <p:txBody>
          <a:bodyPr wrap="square" rtlCol="0">
            <a:spAutoFit/>
          </a:bodyPr>
          <a:lstStyle/>
          <a:p>
            <a:pPr marL="285750" marR="0" indent="-285750" algn="just">
              <a:lnSpc>
                <a:spcPct val="150000"/>
              </a:lnSpc>
              <a:spcBef>
                <a:spcPts val="0"/>
              </a:spcBef>
              <a:spcAft>
                <a:spcPts val="100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Read dataset through pandas</a:t>
            </a:r>
          </a:p>
          <a:p>
            <a:pPr marL="285750" marR="0" indent="-285750" algn="just">
              <a:lnSpc>
                <a:spcPct val="150000"/>
              </a:lnSpc>
              <a:spcBef>
                <a:spcPts val="0"/>
              </a:spcBef>
              <a:spcAft>
                <a:spcPts val="100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Dataset already pre-processed ,so no need of data preprocessed.</a:t>
            </a:r>
          </a:p>
          <a:p>
            <a:pPr marL="285750" marR="0" indent="-285750" algn="just">
              <a:lnSpc>
                <a:spcPct val="150000"/>
              </a:lnSpc>
              <a:spcBef>
                <a:spcPts val="0"/>
              </a:spcBef>
              <a:spcAft>
                <a:spcPts val="100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Split dataset into two part i.e. </a:t>
            </a:r>
            <a:r>
              <a:rPr lang="en-US" b="1" dirty="0">
                <a:latin typeface="Calibri" panose="020F0502020204030204" pitchFamily="34" charset="0"/>
                <a:ea typeface="Calibri" panose="020F0502020204030204" pitchFamily="34" charset="0"/>
                <a:cs typeface="Times New Roman" panose="02020603050405020304" pitchFamily="18" charset="0"/>
              </a:rPr>
              <a:t>training set </a:t>
            </a:r>
            <a:r>
              <a:rPr lang="en-US" dirty="0">
                <a:latin typeface="Calibri" panose="020F0502020204030204" pitchFamily="34" charset="0"/>
                <a:ea typeface="Calibri" panose="020F0502020204030204" pitchFamily="34" charset="0"/>
                <a:cs typeface="Times New Roman" panose="02020603050405020304" pitchFamily="18" charset="0"/>
              </a:rPr>
              <a:t>and </a:t>
            </a:r>
            <a:r>
              <a:rPr lang="en-US" b="1" dirty="0">
                <a:latin typeface="Calibri" panose="020F0502020204030204" pitchFamily="34" charset="0"/>
                <a:ea typeface="Calibri" panose="020F0502020204030204" pitchFamily="34" charset="0"/>
                <a:cs typeface="Times New Roman" panose="02020603050405020304" pitchFamily="18" charset="0"/>
              </a:rPr>
              <a:t>test set</a:t>
            </a:r>
            <a:r>
              <a:rPr lang="en-US" dirty="0">
                <a:latin typeface="Calibri" panose="020F0502020204030204" pitchFamily="34" charset="0"/>
                <a:ea typeface="Calibri" panose="020F0502020204030204" pitchFamily="34" charset="0"/>
                <a:cs typeface="Times New Roman" panose="02020603050405020304" pitchFamily="18" charset="0"/>
              </a:rPr>
              <a:t>. We had taken 70% data for training and 30%  data for testing.</a:t>
            </a:r>
          </a:p>
          <a:p>
            <a:pPr marL="285750" marR="0" indent="-285750" algn="just">
              <a:lnSpc>
                <a:spcPct val="150000"/>
              </a:lnSpc>
              <a:spcBef>
                <a:spcPts val="0"/>
              </a:spcBef>
              <a:spcAft>
                <a:spcPts val="100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Now we are implementing </a:t>
            </a:r>
            <a:r>
              <a:rPr lang="en-US" b="1" dirty="0">
                <a:latin typeface="Calibri" panose="020F0502020204030204" pitchFamily="34" charset="0"/>
                <a:ea typeface="Calibri" panose="020F0502020204030204" pitchFamily="34" charset="0"/>
                <a:cs typeface="Times New Roman" panose="02020603050405020304" pitchFamily="18" charset="0"/>
              </a:rPr>
              <a:t>RandomForestClassifier </a:t>
            </a:r>
            <a:r>
              <a:rPr lang="en-US" dirty="0">
                <a:latin typeface="Calibri" panose="020F0502020204030204" pitchFamily="34" charset="0"/>
                <a:ea typeface="Calibri" panose="020F0502020204030204" pitchFamily="34" charset="0"/>
                <a:cs typeface="Times New Roman" panose="02020603050405020304" pitchFamily="18" charset="0"/>
              </a:rPr>
              <a:t>method to implement Random Forest with parameter </a:t>
            </a:r>
            <a:r>
              <a:rPr lang="en-US" b="1" dirty="0">
                <a:latin typeface="Calibri" panose="020F0502020204030204" pitchFamily="34" charset="0"/>
                <a:ea typeface="Calibri" panose="020F0502020204030204" pitchFamily="34" charset="0"/>
                <a:cs typeface="Times New Roman" panose="02020603050405020304" pitchFamily="18" charset="0"/>
              </a:rPr>
              <a:t>n_estimators =100</a:t>
            </a:r>
            <a:r>
              <a:rPr lang="en-US" dirty="0">
                <a:latin typeface="Calibri" panose="020F0502020204030204" pitchFamily="34" charset="0"/>
                <a:ea typeface="Calibri" panose="020F0502020204030204" pitchFamily="34" charset="0"/>
                <a:cs typeface="Times New Roman" panose="02020603050405020304" pitchFamily="18" charset="0"/>
              </a:rPr>
              <a:t>.</a:t>
            </a:r>
          </a:p>
          <a:p>
            <a:pPr marL="285750" marR="0" indent="-285750" algn="just">
              <a:lnSpc>
                <a:spcPct val="150000"/>
              </a:lnSpc>
              <a:spcBef>
                <a:spcPts val="0"/>
              </a:spcBef>
              <a:spcAft>
                <a:spcPts val="10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b="1" dirty="0">
                <a:latin typeface="Calibri" panose="020F0502020204030204" pitchFamily="34" charset="0"/>
                <a:ea typeface="Calibri" panose="020F0502020204030204" pitchFamily="34" charset="0"/>
                <a:cs typeface="Times New Roman" panose="02020603050405020304" pitchFamily="18" charset="0"/>
              </a:rPr>
              <a:t>n_estimators =100  </a:t>
            </a:r>
            <a:r>
              <a:rPr lang="en-US" dirty="0">
                <a:latin typeface="Calibri" panose="020F0502020204030204" pitchFamily="34" charset="0"/>
                <a:ea typeface="Calibri" panose="020F0502020204030204" pitchFamily="34" charset="0"/>
                <a:cs typeface="Times New Roman" panose="02020603050405020304" pitchFamily="18" charset="0"/>
              </a:rPr>
              <a:t>means</a:t>
            </a:r>
            <a:r>
              <a:rPr lang="en-US" b="1" dirty="0">
                <a:latin typeface="Calibri" panose="020F0502020204030204" pitchFamily="34" charset="0"/>
                <a:ea typeface="Calibri" panose="020F0502020204030204" pitchFamily="34" charset="0"/>
                <a:cs typeface="Times New Roman" panose="02020603050405020304" pitchFamily="18" charset="0"/>
              </a:rPr>
              <a:t> 100 </a:t>
            </a:r>
            <a:r>
              <a:rPr lang="en-US" sz="1800" dirty="0">
                <a:effectLst/>
                <a:latin typeface="Calibri" panose="020F0502020204030204" pitchFamily="34" charset="0"/>
                <a:ea typeface="Calibri" panose="020F0502020204030204" pitchFamily="34" charset="0"/>
                <a:cs typeface="Times New Roman" panose="02020603050405020304" pitchFamily="18" charset="0"/>
              </a:rPr>
              <a:t>numbers of trees will build before taking the maximum voting or averages of predictions. Higher number of trees give  better performance but makes code slower.</a:t>
            </a:r>
          </a:p>
          <a:p>
            <a:pPr marL="285750" marR="0" indent="-285750" algn="just">
              <a:lnSpc>
                <a:spcPct val="150000"/>
              </a:lnSpc>
              <a:spcBef>
                <a:spcPts val="0"/>
              </a:spcBef>
              <a:spcAft>
                <a:spcPts val="100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Now we are using </a:t>
            </a:r>
            <a:r>
              <a:rPr lang="en-US" b="1" dirty="0">
                <a:latin typeface="Calibri" panose="020F0502020204030204" pitchFamily="34" charset="0"/>
                <a:ea typeface="Calibri" panose="020F0502020204030204" pitchFamily="34" charset="0"/>
                <a:cs typeface="Times New Roman" panose="02020603050405020304" pitchFamily="18" charset="0"/>
              </a:rPr>
              <a:t>fit </a:t>
            </a:r>
            <a:r>
              <a:rPr lang="en-US" dirty="0">
                <a:latin typeface="Calibri" panose="020F0502020204030204" pitchFamily="34" charset="0"/>
                <a:ea typeface="Calibri" panose="020F0502020204030204" pitchFamily="34" charset="0"/>
                <a:cs typeface="Times New Roman" panose="02020603050405020304" pitchFamily="18" charset="0"/>
              </a:rPr>
              <a:t>methods for </a:t>
            </a:r>
            <a:r>
              <a:rPr lang="en-US" b="1" dirty="0">
                <a:latin typeface="Calibri" panose="020F0502020204030204" pitchFamily="34" charset="0"/>
                <a:ea typeface="Calibri" panose="020F0502020204030204" pitchFamily="34" charset="0"/>
                <a:cs typeface="Times New Roman" panose="02020603050405020304" pitchFamily="18" charset="0"/>
              </a:rPr>
              <a:t>training</a:t>
            </a:r>
            <a:r>
              <a:rPr lang="en-US" dirty="0">
                <a:latin typeface="Calibri" panose="020F0502020204030204" pitchFamily="34" charset="0"/>
                <a:ea typeface="Calibri" panose="020F0502020204030204" pitchFamily="34" charset="0"/>
                <a:cs typeface="Times New Roman" panose="02020603050405020304" pitchFamily="18" charset="0"/>
              </a:rPr>
              <a:t>  and </a:t>
            </a:r>
            <a:r>
              <a:rPr lang="en-US" b="1" dirty="0">
                <a:latin typeface="Calibri" panose="020F0502020204030204" pitchFamily="34" charset="0"/>
                <a:ea typeface="Calibri" panose="020F0502020204030204" pitchFamily="34" charset="0"/>
                <a:cs typeface="Times New Roman" panose="02020603050405020304" pitchFamily="18" charset="0"/>
              </a:rPr>
              <a:t>predict</a:t>
            </a:r>
            <a:r>
              <a:rPr lang="en-US" dirty="0">
                <a:latin typeface="Calibri" panose="020F0502020204030204" pitchFamily="34" charset="0"/>
                <a:ea typeface="Calibri" panose="020F0502020204030204" pitchFamily="34" charset="0"/>
                <a:cs typeface="Times New Roman" panose="02020603050405020304" pitchFamily="18" charset="0"/>
              </a:rPr>
              <a:t> methods for </a:t>
            </a:r>
            <a:r>
              <a:rPr lang="en-US" b="1" dirty="0">
                <a:latin typeface="Calibri" panose="020F0502020204030204" pitchFamily="34" charset="0"/>
                <a:ea typeface="Calibri" panose="020F0502020204030204" pitchFamily="34" charset="0"/>
                <a:cs typeface="Times New Roman" panose="02020603050405020304" pitchFamily="18" charset="0"/>
              </a:rPr>
              <a:t>testing</a:t>
            </a:r>
            <a:r>
              <a:rPr lang="en-US" dirty="0">
                <a:latin typeface="Calibri" panose="020F0502020204030204" pitchFamily="34" charset="0"/>
                <a:ea typeface="Calibri" panose="020F0502020204030204" pitchFamily="34" charset="0"/>
                <a:cs typeface="Times New Roman" panose="02020603050405020304" pitchFamily="18" charset="0"/>
              </a:rPr>
              <a:t> the algorithm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4DD81362-F6E4-A6F9-7C45-A898631B0F6C}"/>
              </a:ext>
            </a:extLst>
          </p:cNvPr>
          <p:cNvSpPr txBox="1"/>
          <p:nvPr/>
        </p:nvSpPr>
        <p:spPr>
          <a:xfrm>
            <a:off x="1031265" y="1330147"/>
            <a:ext cx="228380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Random Forest</a:t>
            </a:r>
          </a:p>
        </p:txBody>
      </p:sp>
    </p:spTree>
    <p:extLst>
      <p:ext uri="{BB962C8B-B14F-4D97-AF65-F5344CB8AC3E}">
        <p14:creationId xmlns:p14="http://schemas.microsoft.com/office/powerpoint/2010/main" val="297299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4384064" y="664198"/>
            <a:ext cx="228380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ALGORITHM</a:t>
            </a:r>
          </a:p>
        </p:txBody>
      </p:sp>
      <p:pic>
        <p:nvPicPr>
          <p:cNvPr id="4" name="Picture 3">
            <a:extLst>
              <a:ext uri="{FF2B5EF4-FFF2-40B4-BE49-F238E27FC236}">
                <a16:creationId xmlns:a16="http://schemas.microsoft.com/office/drawing/2014/main" id="{7CE5F293-B499-0F52-3A69-00A6C28F06AC}"/>
              </a:ext>
            </a:extLst>
          </p:cNvPr>
          <p:cNvPicPr>
            <a:picLocks noChangeAspect="1"/>
          </p:cNvPicPr>
          <p:nvPr/>
        </p:nvPicPr>
        <p:blipFill>
          <a:blip r:embed="rId2"/>
          <a:stretch>
            <a:fillRect/>
          </a:stretch>
        </p:blipFill>
        <p:spPr>
          <a:xfrm>
            <a:off x="2431675" y="1488141"/>
            <a:ext cx="6441141" cy="4294094"/>
          </a:xfrm>
          <a:prstGeom prst="rect">
            <a:avLst/>
          </a:prstGeom>
        </p:spPr>
      </p:pic>
    </p:spTree>
    <p:extLst>
      <p:ext uri="{BB962C8B-B14F-4D97-AF65-F5344CB8AC3E}">
        <p14:creationId xmlns:p14="http://schemas.microsoft.com/office/powerpoint/2010/main" val="2230743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4563358" y="565586"/>
            <a:ext cx="223188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ALGORITHM</a:t>
            </a:r>
          </a:p>
        </p:txBody>
      </p:sp>
      <p:pic>
        <p:nvPicPr>
          <p:cNvPr id="8" name="Picture 7">
            <a:extLst>
              <a:ext uri="{FF2B5EF4-FFF2-40B4-BE49-F238E27FC236}">
                <a16:creationId xmlns:a16="http://schemas.microsoft.com/office/drawing/2014/main" id="{21F4521C-DD92-E4E6-23C7-AB886239EC6B}"/>
              </a:ext>
            </a:extLst>
          </p:cNvPr>
          <p:cNvPicPr>
            <a:picLocks noChangeAspect="1"/>
          </p:cNvPicPr>
          <p:nvPr/>
        </p:nvPicPr>
        <p:blipFill>
          <a:blip r:embed="rId2"/>
          <a:stretch>
            <a:fillRect/>
          </a:stretch>
        </p:blipFill>
        <p:spPr>
          <a:xfrm>
            <a:off x="1909891" y="2013369"/>
            <a:ext cx="8868198" cy="3356489"/>
          </a:xfrm>
          <a:prstGeom prst="rect">
            <a:avLst/>
          </a:prstGeom>
        </p:spPr>
      </p:pic>
    </p:spTree>
    <p:extLst>
      <p:ext uri="{BB962C8B-B14F-4D97-AF65-F5344CB8AC3E}">
        <p14:creationId xmlns:p14="http://schemas.microsoft.com/office/powerpoint/2010/main" val="795368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3371851" y="291106"/>
            <a:ext cx="506436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SYSTEM DESIGN (UML diagrams)</a:t>
            </a:r>
          </a:p>
        </p:txBody>
      </p:sp>
      <p:sp>
        <p:nvSpPr>
          <p:cNvPr id="6" name="TextBox 5">
            <a:extLst>
              <a:ext uri="{FF2B5EF4-FFF2-40B4-BE49-F238E27FC236}">
                <a16:creationId xmlns:a16="http://schemas.microsoft.com/office/drawing/2014/main" id="{0B65ED46-1448-5362-0A78-894C97BF1E0D}"/>
              </a:ext>
            </a:extLst>
          </p:cNvPr>
          <p:cNvSpPr txBox="1"/>
          <p:nvPr/>
        </p:nvSpPr>
        <p:spPr>
          <a:xfrm>
            <a:off x="808894" y="1154079"/>
            <a:ext cx="10190284"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UML – stand for </a:t>
            </a:r>
            <a:r>
              <a:rPr lang="en-US" b="1" dirty="0">
                <a:latin typeface="Times New Roman" panose="02020603050405020304" pitchFamily="18" charset="0"/>
                <a:cs typeface="Times New Roman" panose="02020603050405020304" pitchFamily="18" charset="0"/>
              </a:rPr>
              <a:t>Unified Modeling Language, </a:t>
            </a:r>
            <a:r>
              <a:rPr lang="en-US" dirty="0">
                <a:latin typeface="Times New Roman" panose="02020603050405020304" pitchFamily="18" charset="0"/>
                <a:cs typeface="Times New Roman" panose="02020603050405020304" pitchFamily="18" charset="0"/>
              </a:rPr>
              <a:t>is a general purpose, developmental, modeling language in the field of software engineering that is intended to provide a standard way to visualize the design of a System.</a:t>
            </a:r>
          </a:p>
        </p:txBody>
      </p:sp>
      <p:sp>
        <p:nvSpPr>
          <p:cNvPr id="5" name="TextBox 4">
            <a:extLst>
              <a:ext uri="{FF2B5EF4-FFF2-40B4-BE49-F238E27FC236}">
                <a16:creationId xmlns:a16="http://schemas.microsoft.com/office/drawing/2014/main" id="{F33A1B12-A213-2135-F165-0A1559E28CD3}"/>
              </a:ext>
            </a:extLst>
          </p:cNvPr>
          <p:cNvSpPr txBox="1"/>
          <p:nvPr/>
        </p:nvSpPr>
        <p:spPr>
          <a:xfrm>
            <a:off x="738556" y="2596017"/>
            <a:ext cx="10190284" cy="2031325"/>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UML diagram we are using: -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Activity diagram</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Case diagram</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Sequence diagram</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Collaboration diagram</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diagram</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98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4740131" y="378069"/>
            <a:ext cx="271173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Activity Diagram</a:t>
            </a:r>
          </a:p>
        </p:txBody>
      </p:sp>
      <p:pic>
        <p:nvPicPr>
          <p:cNvPr id="8" name="Picture 7">
            <a:extLst>
              <a:ext uri="{FF2B5EF4-FFF2-40B4-BE49-F238E27FC236}">
                <a16:creationId xmlns:a16="http://schemas.microsoft.com/office/drawing/2014/main" id="{3E96C32A-440D-57C3-24E4-98E28A8A0C51}"/>
              </a:ext>
            </a:extLst>
          </p:cNvPr>
          <p:cNvPicPr>
            <a:picLocks noChangeAspect="1"/>
          </p:cNvPicPr>
          <p:nvPr/>
        </p:nvPicPr>
        <p:blipFill rotWithShape="1">
          <a:blip r:embed="rId2"/>
          <a:srcRect l="15303" t="11462" r="20711" b="25215"/>
          <a:stretch/>
        </p:blipFill>
        <p:spPr>
          <a:xfrm>
            <a:off x="1748118" y="1038038"/>
            <a:ext cx="9775709" cy="5441893"/>
          </a:xfrm>
          <a:prstGeom prst="rect">
            <a:avLst/>
          </a:prstGeom>
        </p:spPr>
      </p:pic>
    </p:spTree>
    <p:extLst>
      <p:ext uri="{BB962C8B-B14F-4D97-AF65-F5344CB8AC3E}">
        <p14:creationId xmlns:p14="http://schemas.microsoft.com/office/powerpoint/2010/main" val="1878391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4209016" y="378069"/>
            <a:ext cx="330340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Use-Case Diagram</a:t>
            </a:r>
          </a:p>
        </p:txBody>
      </p:sp>
      <p:pic>
        <p:nvPicPr>
          <p:cNvPr id="8" name="Picture 7">
            <a:extLst>
              <a:ext uri="{FF2B5EF4-FFF2-40B4-BE49-F238E27FC236}">
                <a16:creationId xmlns:a16="http://schemas.microsoft.com/office/drawing/2014/main" id="{154557A6-2A7C-B677-8CF8-0D984CB9BEE5}"/>
              </a:ext>
            </a:extLst>
          </p:cNvPr>
          <p:cNvPicPr>
            <a:picLocks noChangeAspect="1"/>
          </p:cNvPicPr>
          <p:nvPr/>
        </p:nvPicPr>
        <p:blipFill rotWithShape="1">
          <a:blip r:embed="rId2"/>
          <a:srcRect l="18530" t="10720" r="25883" b="28104"/>
          <a:stretch/>
        </p:blipFill>
        <p:spPr>
          <a:xfrm>
            <a:off x="1937456" y="1259541"/>
            <a:ext cx="8317087" cy="5148672"/>
          </a:xfrm>
          <a:prstGeom prst="rect">
            <a:avLst/>
          </a:prstGeom>
        </p:spPr>
      </p:pic>
    </p:spTree>
    <p:extLst>
      <p:ext uri="{BB962C8B-B14F-4D97-AF65-F5344CB8AC3E}">
        <p14:creationId xmlns:p14="http://schemas.microsoft.com/office/powerpoint/2010/main" val="2397252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5177204" y="378070"/>
            <a:ext cx="325858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Sequence Diagram</a:t>
            </a:r>
          </a:p>
        </p:txBody>
      </p:sp>
      <p:pic>
        <p:nvPicPr>
          <p:cNvPr id="11" name="Picture 10">
            <a:extLst>
              <a:ext uri="{FF2B5EF4-FFF2-40B4-BE49-F238E27FC236}">
                <a16:creationId xmlns:a16="http://schemas.microsoft.com/office/drawing/2014/main" id="{43F40165-B2C5-7318-D2BB-B046456BD2AA}"/>
              </a:ext>
            </a:extLst>
          </p:cNvPr>
          <p:cNvPicPr>
            <a:picLocks noChangeAspect="1"/>
          </p:cNvPicPr>
          <p:nvPr/>
        </p:nvPicPr>
        <p:blipFill rotWithShape="1">
          <a:blip r:embed="rId2"/>
          <a:srcRect l="16912" t="12245" r="14779" b="26667"/>
          <a:stretch/>
        </p:blipFill>
        <p:spPr>
          <a:xfrm>
            <a:off x="1407459" y="1018755"/>
            <a:ext cx="10004611" cy="5032770"/>
          </a:xfrm>
          <a:prstGeom prst="rect">
            <a:avLst/>
          </a:prstGeom>
        </p:spPr>
      </p:pic>
    </p:spTree>
    <p:extLst>
      <p:ext uri="{BB962C8B-B14F-4D97-AF65-F5344CB8AC3E}">
        <p14:creationId xmlns:p14="http://schemas.microsoft.com/office/powerpoint/2010/main" val="2775296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4552950" y="378070"/>
            <a:ext cx="325858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Collaboration Diagram</a:t>
            </a:r>
          </a:p>
        </p:txBody>
      </p:sp>
      <p:pic>
        <p:nvPicPr>
          <p:cNvPr id="4" name="Picture 3">
            <a:extLst>
              <a:ext uri="{FF2B5EF4-FFF2-40B4-BE49-F238E27FC236}">
                <a16:creationId xmlns:a16="http://schemas.microsoft.com/office/drawing/2014/main" id="{C3C7529E-AA98-A8FA-BFE0-D1B429B9C474}"/>
              </a:ext>
            </a:extLst>
          </p:cNvPr>
          <p:cNvPicPr>
            <a:picLocks noChangeAspect="1"/>
          </p:cNvPicPr>
          <p:nvPr/>
        </p:nvPicPr>
        <p:blipFill rotWithShape="1">
          <a:blip r:embed="rId2"/>
          <a:srcRect l="14486" t="9934" r="24853" b="28889"/>
          <a:stretch/>
        </p:blipFill>
        <p:spPr>
          <a:xfrm>
            <a:off x="2026024" y="992748"/>
            <a:ext cx="9672917" cy="5487182"/>
          </a:xfrm>
          <a:prstGeom prst="rect">
            <a:avLst/>
          </a:prstGeom>
        </p:spPr>
      </p:pic>
    </p:spTree>
    <p:extLst>
      <p:ext uri="{BB962C8B-B14F-4D97-AF65-F5344CB8AC3E}">
        <p14:creationId xmlns:p14="http://schemas.microsoft.com/office/powerpoint/2010/main" val="37060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5177204" y="378070"/>
            <a:ext cx="325858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Class Diagram</a:t>
            </a:r>
          </a:p>
        </p:txBody>
      </p:sp>
      <p:pic>
        <p:nvPicPr>
          <p:cNvPr id="5" name="Picture 4">
            <a:extLst>
              <a:ext uri="{FF2B5EF4-FFF2-40B4-BE49-F238E27FC236}">
                <a16:creationId xmlns:a16="http://schemas.microsoft.com/office/drawing/2014/main" id="{9635D01F-8855-DB0B-2CCA-1B2C0CCC9991}"/>
              </a:ext>
            </a:extLst>
          </p:cNvPr>
          <p:cNvPicPr>
            <a:picLocks noChangeAspect="1"/>
          </p:cNvPicPr>
          <p:nvPr/>
        </p:nvPicPr>
        <p:blipFill rotWithShape="1">
          <a:blip r:embed="rId2"/>
          <a:srcRect l="19535" t="9107" r="30038" b="34309"/>
          <a:stretch/>
        </p:blipFill>
        <p:spPr>
          <a:xfrm>
            <a:off x="2321858" y="1049589"/>
            <a:ext cx="8704730" cy="5494189"/>
          </a:xfrm>
          <a:prstGeom prst="rect">
            <a:avLst/>
          </a:prstGeom>
        </p:spPr>
      </p:pic>
    </p:spTree>
    <p:extLst>
      <p:ext uri="{BB962C8B-B14F-4D97-AF65-F5344CB8AC3E}">
        <p14:creationId xmlns:p14="http://schemas.microsoft.com/office/powerpoint/2010/main" val="294530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3686176" y="264729"/>
            <a:ext cx="457639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TEST CASE IDENTIFICATION</a:t>
            </a:r>
          </a:p>
        </p:txBody>
      </p:sp>
      <p:sp>
        <p:nvSpPr>
          <p:cNvPr id="6" name="TextBox 5">
            <a:extLst>
              <a:ext uri="{FF2B5EF4-FFF2-40B4-BE49-F238E27FC236}">
                <a16:creationId xmlns:a16="http://schemas.microsoft.com/office/drawing/2014/main" id="{0B65ED46-1448-5362-0A78-894C97BF1E0D}"/>
              </a:ext>
            </a:extLst>
          </p:cNvPr>
          <p:cNvSpPr txBox="1"/>
          <p:nvPr/>
        </p:nvSpPr>
        <p:spPr>
          <a:xfrm>
            <a:off x="879231" y="1118910"/>
            <a:ext cx="10190284" cy="2120068"/>
          </a:xfrm>
          <a:prstGeom prst="rect">
            <a:avLst/>
          </a:prstGeom>
          <a:noFill/>
        </p:spPr>
        <p:txBody>
          <a:bodyPr wrap="square" rtlCol="0">
            <a:spAutoFit/>
          </a:bodyPr>
          <a:lstStyle/>
          <a:p>
            <a:pPr marL="0" marR="0" algn="just">
              <a:lnSpc>
                <a:spcPct val="15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purpose of testing is to discover errors. Testing is the process of trying to discover every conceivable fault or weakness in a work product. It provides a way to check the functionality of components, sub assemblies, assemblies and/or a finished product It is the process of exercising software with the intent of ensuring that the Software system meets its requirements and user expectations and does not fail in an unacceptable manner. </a:t>
            </a:r>
          </a:p>
        </p:txBody>
      </p:sp>
      <p:sp>
        <p:nvSpPr>
          <p:cNvPr id="5" name="TextBox 4">
            <a:extLst>
              <a:ext uri="{FF2B5EF4-FFF2-40B4-BE49-F238E27FC236}">
                <a16:creationId xmlns:a16="http://schemas.microsoft.com/office/drawing/2014/main" id="{5F6920B3-8CB6-F44E-6D87-951C1CD6AFDD}"/>
              </a:ext>
            </a:extLst>
          </p:cNvPr>
          <p:cNvSpPr txBox="1"/>
          <p:nvPr/>
        </p:nvSpPr>
        <p:spPr>
          <a:xfrm>
            <a:off x="879231" y="3589549"/>
            <a:ext cx="10190284" cy="2633028"/>
          </a:xfrm>
          <a:prstGeom prst="rect">
            <a:avLst/>
          </a:prstGeom>
          <a:noFill/>
        </p:spPr>
        <p:txBody>
          <a:bodyPr wrap="square" rtlCol="0">
            <a:spAutoFit/>
          </a:bodyPr>
          <a:lstStyle/>
          <a:p>
            <a:pPr marL="0" marR="0" algn="just">
              <a:lnSpc>
                <a:spcPct val="150000"/>
              </a:lnSpc>
              <a:spcBef>
                <a:spcPts val="0"/>
              </a:spcBef>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Here we going to perform test case identification on following list: - </a:t>
            </a:r>
          </a:p>
          <a:p>
            <a:pPr marL="285750" marR="0" indent="-28575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Login page</a:t>
            </a:r>
          </a:p>
          <a:p>
            <a:pPr marL="285750" marR="0" indent="-28575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Dataset Page</a:t>
            </a:r>
          </a:p>
          <a:p>
            <a:pPr marL="285750" marR="0" indent="-285750" algn="just">
              <a:lnSpc>
                <a:spcPct val="150000"/>
              </a:lnSpc>
              <a:spcBef>
                <a:spcPts val="0"/>
              </a:spcBef>
              <a:spcAft>
                <a:spcPts val="10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Logout page</a:t>
            </a:r>
          </a:p>
          <a:p>
            <a:pPr marL="285750" marR="0" indent="-285750" algn="just">
              <a:lnSpc>
                <a:spcPct val="150000"/>
              </a:lnSpc>
              <a:spcBef>
                <a:spcPts val="0"/>
              </a:spcBef>
              <a:spcAft>
                <a:spcPts val="10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Interaction Page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731444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Road Accident Acknowledgement</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23941A5-1297-91D7-4939-EA39D2CECC30}"/>
              </a:ext>
            </a:extLst>
          </p:cNvPr>
          <p:cNvSpPr txBox="1"/>
          <p:nvPr/>
        </p:nvSpPr>
        <p:spPr>
          <a:xfrm>
            <a:off x="902676" y="1372471"/>
            <a:ext cx="10583008" cy="2862322"/>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Here we are proposing the real time application which is useful for the government as well as for the travellers.</a:t>
            </a:r>
          </a:p>
          <a:p>
            <a:pPr algn="just"/>
            <a:r>
              <a:rPr lang="en-IN" dirty="0">
                <a:latin typeface="Times New Roman" panose="02020603050405020304" pitchFamily="18" charset="0"/>
                <a:cs typeface="Times New Roman" panose="02020603050405020304" pitchFamily="18" charset="0"/>
              </a:rPr>
              <a:t>We are going to use this application to avoid and tackle accidents.</a:t>
            </a:r>
          </a:p>
          <a:p>
            <a:pPr algn="just"/>
            <a:endParaRPr lang="en-IN"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Our proposed system describes one possibilities of how to use collected data about traffic accidents to mine frequent patterns and important factors causing different types of accidents and predict the accident .</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Here we provide two Sub-System, one for a user and another for traffic police(Admin).</a:t>
            </a:r>
          </a:p>
          <a:p>
            <a:pPr algn="just"/>
            <a:r>
              <a:rPr lang="en-IN" dirty="0">
                <a:latin typeface="Times New Roman" panose="02020603050405020304" pitchFamily="18" charset="0"/>
                <a:cs typeface="Times New Roman" panose="02020603050405020304" pitchFamily="18" charset="0"/>
              </a:rPr>
              <a:t>Users can have access to data, which is represented over a map . In the map, a pin drop represents the sign of probability of an accident over their destinated road. The same goes for another sub-system which is handled by the police and they maintain the database. Using the data , they can be more active at a particular time.  </a:t>
            </a:r>
          </a:p>
        </p:txBody>
      </p:sp>
      <p:sp>
        <p:nvSpPr>
          <p:cNvPr id="8" name="TextBox 7">
            <a:extLst>
              <a:ext uri="{FF2B5EF4-FFF2-40B4-BE49-F238E27FC236}">
                <a16:creationId xmlns:a16="http://schemas.microsoft.com/office/drawing/2014/main" id="{C1D4B6BE-65BB-843D-44BB-68737EEB45FE}"/>
              </a:ext>
            </a:extLst>
          </p:cNvPr>
          <p:cNvSpPr txBox="1"/>
          <p:nvPr/>
        </p:nvSpPr>
        <p:spPr>
          <a:xfrm>
            <a:off x="4821848" y="262790"/>
            <a:ext cx="274466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2442006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1E698B-DBC2-D6D0-255C-47B5040F771A}"/>
              </a:ext>
            </a:extLst>
          </p:cNvPr>
          <p:cNvPicPr>
            <a:picLocks noChangeAspect="1"/>
          </p:cNvPicPr>
          <p:nvPr/>
        </p:nvPicPr>
        <p:blipFill>
          <a:blip r:embed="rId2"/>
          <a:stretch>
            <a:fillRect/>
          </a:stretch>
        </p:blipFill>
        <p:spPr>
          <a:xfrm>
            <a:off x="2061882" y="186020"/>
            <a:ext cx="6899238" cy="6629400"/>
          </a:xfrm>
          <a:prstGeom prst="rect">
            <a:avLst/>
          </a:prstGeom>
        </p:spPr>
      </p:pic>
      <p:sp>
        <p:nvSpPr>
          <p:cNvPr id="13" name="Rectangle 12">
            <a:extLst>
              <a:ext uri="{FF2B5EF4-FFF2-40B4-BE49-F238E27FC236}">
                <a16:creationId xmlns:a16="http://schemas.microsoft.com/office/drawing/2014/main" id="{6A3BA601-66B1-A9E4-6F46-41C769F0F1B9}"/>
              </a:ext>
            </a:extLst>
          </p:cNvPr>
          <p:cNvSpPr/>
          <p:nvPr/>
        </p:nvSpPr>
        <p:spPr>
          <a:xfrm>
            <a:off x="2070847" y="528918"/>
            <a:ext cx="6899238" cy="59884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3388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A7BDD5-C90A-9A71-346E-89ACB0FB1FCC}"/>
              </a:ext>
            </a:extLst>
          </p:cNvPr>
          <p:cNvPicPr>
            <a:picLocks noChangeAspect="1"/>
          </p:cNvPicPr>
          <p:nvPr/>
        </p:nvPicPr>
        <p:blipFill>
          <a:blip r:embed="rId2"/>
          <a:stretch>
            <a:fillRect/>
          </a:stretch>
        </p:blipFill>
        <p:spPr>
          <a:xfrm>
            <a:off x="2697773" y="523729"/>
            <a:ext cx="6796454" cy="2522220"/>
          </a:xfrm>
          <a:prstGeom prst="rect">
            <a:avLst/>
          </a:prstGeom>
        </p:spPr>
      </p:pic>
      <p:pic>
        <p:nvPicPr>
          <p:cNvPr id="5" name="Picture 4">
            <a:extLst>
              <a:ext uri="{FF2B5EF4-FFF2-40B4-BE49-F238E27FC236}">
                <a16:creationId xmlns:a16="http://schemas.microsoft.com/office/drawing/2014/main" id="{77CEF552-902F-3809-DA3D-1D3B760BBE27}"/>
              </a:ext>
            </a:extLst>
          </p:cNvPr>
          <p:cNvPicPr>
            <a:picLocks noChangeAspect="1"/>
          </p:cNvPicPr>
          <p:nvPr/>
        </p:nvPicPr>
        <p:blipFill>
          <a:blip r:embed="rId3"/>
          <a:stretch>
            <a:fillRect/>
          </a:stretch>
        </p:blipFill>
        <p:spPr>
          <a:xfrm>
            <a:off x="2787161" y="3001989"/>
            <a:ext cx="6707065" cy="2872740"/>
          </a:xfrm>
          <a:prstGeom prst="rect">
            <a:avLst/>
          </a:prstGeom>
        </p:spPr>
      </p:pic>
    </p:spTree>
    <p:extLst>
      <p:ext uri="{BB962C8B-B14F-4D97-AF65-F5344CB8AC3E}">
        <p14:creationId xmlns:p14="http://schemas.microsoft.com/office/powerpoint/2010/main" val="2600967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950462-6B81-519B-9153-287231B0D3D1}"/>
              </a:ext>
            </a:extLst>
          </p:cNvPr>
          <p:cNvPicPr>
            <a:picLocks noChangeAspect="1"/>
          </p:cNvPicPr>
          <p:nvPr/>
        </p:nvPicPr>
        <p:blipFill>
          <a:blip r:embed="rId2"/>
          <a:stretch>
            <a:fillRect/>
          </a:stretch>
        </p:blipFill>
        <p:spPr>
          <a:xfrm>
            <a:off x="2681654" y="1133914"/>
            <a:ext cx="6742235" cy="4123885"/>
          </a:xfrm>
          <a:prstGeom prst="rect">
            <a:avLst/>
          </a:prstGeom>
        </p:spPr>
      </p:pic>
    </p:spTree>
    <p:extLst>
      <p:ext uri="{BB962C8B-B14F-4D97-AF65-F5344CB8AC3E}">
        <p14:creationId xmlns:p14="http://schemas.microsoft.com/office/powerpoint/2010/main" val="3786753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E7EED-7D35-4101-83CA-BCAB6870C01C}"/>
              </a:ext>
            </a:extLst>
          </p:cNvPr>
          <p:cNvPicPr>
            <a:picLocks noChangeAspect="1"/>
          </p:cNvPicPr>
          <p:nvPr/>
        </p:nvPicPr>
        <p:blipFill>
          <a:blip r:embed="rId2"/>
          <a:stretch>
            <a:fillRect/>
          </a:stretch>
        </p:blipFill>
        <p:spPr>
          <a:xfrm>
            <a:off x="2964180" y="586740"/>
            <a:ext cx="6263640" cy="5684520"/>
          </a:xfrm>
          <a:prstGeom prst="rect">
            <a:avLst/>
          </a:prstGeom>
        </p:spPr>
      </p:pic>
    </p:spTree>
    <p:extLst>
      <p:ext uri="{BB962C8B-B14F-4D97-AF65-F5344CB8AC3E}">
        <p14:creationId xmlns:p14="http://schemas.microsoft.com/office/powerpoint/2010/main" val="240187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772FD-31B0-C2EE-F280-10E2666004B8}"/>
              </a:ext>
            </a:extLst>
          </p:cNvPr>
          <p:cNvPicPr>
            <a:picLocks noChangeAspect="1"/>
          </p:cNvPicPr>
          <p:nvPr/>
        </p:nvPicPr>
        <p:blipFill>
          <a:blip r:embed="rId2"/>
          <a:stretch>
            <a:fillRect/>
          </a:stretch>
        </p:blipFill>
        <p:spPr>
          <a:xfrm>
            <a:off x="2838157" y="184637"/>
            <a:ext cx="6339840" cy="2549769"/>
          </a:xfrm>
          <a:prstGeom prst="rect">
            <a:avLst/>
          </a:prstGeom>
        </p:spPr>
      </p:pic>
      <p:pic>
        <p:nvPicPr>
          <p:cNvPr id="5" name="Picture 4">
            <a:extLst>
              <a:ext uri="{FF2B5EF4-FFF2-40B4-BE49-F238E27FC236}">
                <a16:creationId xmlns:a16="http://schemas.microsoft.com/office/drawing/2014/main" id="{043D57DE-144C-DA3B-2153-6B9FFFA2843E}"/>
              </a:ext>
            </a:extLst>
          </p:cNvPr>
          <p:cNvPicPr>
            <a:picLocks noChangeAspect="1"/>
          </p:cNvPicPr>
          <p:nvPr/>
        </p:nvPicPr>
        <p:blipFill>
          <a:blip r:embed="rId3"/>
          <a:stretch>
            <a:fillRect/>
          </a:stretch>
        </p:blipFill>
        <p:spPr>
          <a:xfrm>
            <a:off x="2917287" y="2734406"/>
            <a:ext cx="8351520" cy="4030393"/>
          </a:xfrm>
          <a:prstGeom prst="rect">
            <a:avLst/>
          </a:prstGeom>
        </p:spPr>
      </p:pic>
    </p:spTree>
    <p:extLst>
      <p:ext uri="{BB962C8B-B14F-4D97-AF65-F5344CB8AC3E}">
        <p14:creationId xmlns:p14="http://schemas.microsoft.com/office/powerpoint/2010/main" val="446724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6DEB57-56B1-9871-0F55-4E333B9BEF1B}"/>
              </a:ext>
            </a:extLst>
          </p:cNvPr>
          <p:cNvPicPr>
            <a:picLocks noChangeAspect="1"/>
          </p:cNvPicPr>
          <p:nvPr/>
        </p:nvPicPr>
        <p:blipFill>
          <a:blip r:embed="rId2"/>
          <a:stretch>
            <a:fillRect/>
          </a:stretch>
        </p:blipFill>
        <p:spPr>
          <a:xfrm>
            <a:off x="3045655" y="1906173"/>
            <a:ext cx="6294120" cy="2377440"/>
          </a:xfrm>
          <a:prstGeom prst="rect">
            <a:avLst/>
          </a:prstGeom>
        </p:spPr>
      </p:pic>
    </p:spTree>
    <p:extLst>
      <p:ext uri="{BB962C8B-B14F-4D97-AF65-F5344CB8AC3E}">
        <p14:creationId xmlns:p14="http://schemas.microsoft.com/office/powerpoint/2010/main" val="786200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CC1F1-148A-B410-297A-7EE5F87BF844}"/>
              </a:ext>
            </a:extLst>
          </p:cNvPr>
          <p:cNvPicPr>
            <a:picLocks noChangeAspect="1"/>
          </p:cNvPicPr>
          <p:nvPr/>
        </p:nvPicPr>
        <p:blipFill>
          <a:blip r:embed="rId2"/>
          <a:stretch>
            <a:fillRect/>
          </a:stretch>
        </p:blipFill>
        <p:spPr>
          <a:xfrm>
            <a:off x="3245533" y="728883"/>
            <a:ext cx="6035040" cy="4960620"/>
          </a:xfrm>
          <a:prstGeom prst="rect">
            <a:avLst/>
          </a:prstGeom>
        </p:spPr>
      </p:pic>
    </p:spTree>
    <p:extLst>
      <p:ext uri="{BB962C8B-B14F-4D97-AF65-F5344CB8AC3E}">
        <p14:creationId xmlns:p14="http://schemas.microsoft.com/office/powerpoint/2010/main" val="2871123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D794DF-E0BC-981A-055E-1F2A8EA27DFE}"/>
              </a:ext>
            </a:extLst>
          </p:cNvPr>
          <p:cNvPicPr>
            <a:picLocks noChangeAspect="1"/>
          </p:cNvPicPr>
          <p:nvPr/>
        </p:nvPicPr>
        <p:blipFill>
          <a:blip r:embed="rId2"/>
          <a:stretch>
            <a:fillRect/>
          </a:stretch>
        </p:blipFill>
        <p:spPr>
          <a:xfrm>
            <a:off x="2690739" y="980929"/>
            <a:ext cx="6423660" cy="4579620"/>
          </a:xfrm>
          <a:prstGeom prst="rect">
            <a:avLst/>
          </a:prstGeom>
        </p:spPr>
      </p:pic>
    </p:spTree>
    <p:extLst>
      <p:ext uri="{BB962C8B-B14F-4D97-AF65-F5344CB8AC3E}">
        <p14:creationId xmlns:p14="http://schemas.microsoft.com/office/powerpoint/2010/main" val="2643917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5FE744-591A-D6F2-4A74-680854F5EFF7}"/>
              </a:ext>
            </a:extLst>
          </p:cNvPr>
          <p:cNvPicPr>
            <a:picLocks noChangeAspect="1"/>
          </p:cNvPicPr>
          <p:nvPr/>
        </p:nvPicPr>
        <p:blipFill>
          <a:blip r:embed="rId2"/>
          <a:stretch>
            <a:fillRect/>
          </a:stretch>
        </p:blipFill>
        <p:spPr>
          <a:xfrm>
            <a:off x="2903220" y="243840"/>
            <a:ext cx="6385560" cy="3185160"/>
          </a:xfrm>
          <a:prstGeom prst="rect">
            <a:avLst/>
          </a:prstGeom>
        </p:spPr>
      </p:pic>
      <p:pic>
        <p:nvPicPr>
          <p:cNvPr id="5" name="Picture 4">
            <a:extLst>
              <a:ext uri="{FF2B5EF4-FFF2-40B4-BE49-F238E27FC236}">
                <a16:creationId xmlns:a16="http://schemas.microsoft.com/office/drawing/2014/main" id="{9E47D713-F6CC-300D-48A1-75D219487542}"/>
              </a:ext>
            </a:extLst>
          </p:cNvPr>
          <p:cNvPicPr>
            <a:picLocks noChangeAspect="1"/>
          </p:cNvPicPr>
          <p:nvPr/>
        </p:nvPicPr>
        <p:blipFill>
          <a:blip r:embed="rId3"/>
          <a:stretch>
            <a:fillRect/>
          </a:stretch>
        </p:blipFill>
        <p:spPr>
          <a:xfrm>
            <a:off x="2918460" y="3429000"/>
            <a:ext cx="6370320" cy="3124200"/>
          </a:xfrm>
          <a:prstGeom prst="rect">
            <a:avLst/>
          </a:prstGeom>
        </p:spPr>
      </p:pic>
    </p:spTree>
    <p:extLst>
      <p:ext uri="{BB962C8B-B14F-4D97-AF65-F5344CB8AC3E}">
        <p14:creationId xmlns:p14="http://schemas.microsoft.com/office/powerpoint/2010/main" val="3111350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89F74F-CFBC-0DA4-C911-10E04E417F63}"/>
              </a:ext>
            </a:extLst>
          </p:cNvPr>
          <p:cNvPicPr>
            <a:picLocks noChangeAspect="1"/>
          </p:cNvPicPr>
          <p:nvPr/>
        </p:nvPicPr>
        <p:blipFill>
          <a:blip r:embed="rId2"/>
          <a:stretch>
            <a:fillRect/>
          </a:stretch>
        </p:blipFill>
        <p:spPr>
          <a:xfrm>
            <a:off x="2849880" y="182880"/>
            <a:ext cx="6400800" cy="3246120"/>
          </a:xfrm>
          <a:prstGeom prst="rect">
            <a:avLst/>
          </a:prstGeom>
        </p:spPr>
      </p:pic>
      <p:pic>
        <p:nvPicPr>
          <p:cNvPr id="5" name="Picture 4">
            <a:extLst>
              <a:ext uri="{FF2B5EF4-FFF2-40B4-BE49-F238E27FC236}">
                <a16:creationId xmlns:a16="http://schemas.microsoft.com/office/drawing/2014/main" id="{99755F52-3EF5-896A-5B46-4A86E0F8E9E6}"/>
              </a:ext>
            </a:extLst>
          </p:cNvPr>
          <p:cNvPicPr>
            <a:picLocks noChangeAspect="1"/>
          </p:cNvPicPr>
          <p:nvPr/>
        </p:nvPicPr>
        <p:blipFill>
          <a:blip r:embed="rId3"/>
          <a:stretch>
            <a:fillRect/>
          </a:stretch>
        </p:blipFill>
        <p:spPr>
          <a:xfrm>
            <a:off x="2895600" y="3429000"/>
            <a:ext cx="6309360" cy="3276600"/>
          </a:xfrm>
          <a:prstGeom prst="rect">
            <a:avLst/>
          </a:prstGeom>
        </p:spPr>
      </p:pic>
    </p:spTree>
    <p:extLst>
      <p:ext uri="{BB962C8B-B14F-4D97-AF65-F5344CB8AC3E}">
        <p14:creationId xmlns:p14="http://schemas.microsoft.com/office/powerpoint/2010/main" val="90656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4821848" y="262790"/>
            <a:ext cx="274466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REQUIREMENTS</a:t>
            </a:r>
          </a:p>
        </p:txBody>
      </p:sp>
      <p:sp>
        <p:nvSpPr>
          <p:cNvPr id="3" name="TextBox 2">
            <a:extLst>
              <a:ext uri="{FF2B5EF4-FFF2-40B4-BE49-F238E27FC236}">
                <a16:creationId xmlns:a16="http://schemas.microsoft.com/office/drawing/2014/main" id="{0C0229EB-AD55-8B40-A668-A4CC369B3C35}"/>
              </a:ext>
            </a:extLst>
          </p:cNvPr>
          <p:cNvSpPr txBox="1"/>
          <p:nvPr/>
        </p:nvSpPr>
        <p:spPr>
          <a:xfrm>
            <a:off x="1140414" y="1774839"/>
            <a:ext cx="5363308" cy="1200329"/>
          </a:xfrm>
          <a:prstGeom prst="rect">
            <a:avLst/>
          </a:prstGeom>
          <a:noFill/>
        </p:spPr>
        <p:txBody>
          <a:bodyPr wrap="square" rtlCol="0">
            <a:spAutoFit/>
          </a:bodyPr>
          <a:lstStyle/>
          <a:p>
            <a:r>
              <a:rPr lang="en-US" b="1" dirty="0"/>
              <a:t>Hardware – </a:t>
            </a:r>
          </a:p>
          <a:p>
            <a:pPr marL="285750" indent="-285750">
              <a:buFont typeface="Arial" panose="020B0604020202020204" pitchFamily="34" charset="0"/>
              <a:buChar char="•"/>
            </a:pPr>
            <a:r>
              <a:rPr lang="en-US" dirty="0"/>
              <a:t>System – Currently lowest version of desktop/laptop</a:t>
            </a:r>
          </a:p>
          <a:p>
            <a:pPr marL="285750" indent="-285750">
              <a:buFont typeface="Arial" panose="020B0604020202020204" pitchFamily="34" charset="0"/>
              <a:buChar char="•"/>
            </a:pPr>
            <a:r>
              <a:rPr lang="en-US" dirty="0"/>
              <a:t>Hard Disk – 40 GB</a:t>
            </a:r>
          </a:p>
          <a:p>
            <a:pPr marL="285750" indent="-285750">
              <a:buFont typeface="Arial" panose="020B0604020202020204" pitchFamily="34" charset="0"/>
              <a:buChar char="•"/>
            </a:pPr>
            <a:r>
              <a:rPr lang="en-US" dirty="0"/>
              <a:t>Ram – 1 GB</a:t>
            </a:r>
          </a:p>
        </p:txBody>
      </p:sp>
      <p:sp>
        <p:nvSpPr>
          <p:cNvPr id="8" name="TextBox 7">
            <a:extLst>
              <a:ext uri="{FF2B5EF4-FFF2-40B4-BE49-F238E27FC236}">
                <a16:creationId xmlns:a16="http://schemas.microsoft.com/office/drawing/2014/main" id="{FDA00DDF-E6FF-6646-C839-AB06ECBD34D5}"/>
              </a:ext>
            </a:extLst>
          </p:cNvPr>
          <p:cNvSpPr txBox="1"/>
          <p:nvPr/>
        </p:nvSpPr>
        <p:spPr>
          <a:xfrm>
            <a:off x="1078868" y="3577262"/>
            <a:ext cx="5363308" cy="2031325"/>
          </a:xfrm>
          <a:prstGeom prst="rect">
            <a:avLst/>
          </a:prstGeom>
          <a:noFill/>
        </p:spPr>
        <p:txBody>
          <a:bodyPr wrap="square" rtlCol="0">
            <a:spAutoFit/>
          </a:bodyPr>
          <a:lstStyle/>
          <a:p>
            <a:r>
              <a:rPr lang="en-US" b="1" dirty="0"/>
              <a:t>Software – </a:t>
            </a:r>
          </a:p>
          <a:p>
            <a:pPr marL="285750" indent="-285750">
              <a:buFont typeface="Arial" panose="020B0604020202020204" pitchFamily="34" charset="0"/>
              <a:buChar char="•"/>
            </a:pPr>
            <a:r>
              <a:rPr lang="en-US" dirty="0"/>
              <a:t>Operating System – Window 8 or above</a:t>
            </a:r>
          </a:p>
          <a:p>
            <a:pPr marL="285750" indent="-285750">
              <a:buFont typeface="Arial" panose="020B0604020202020204" pitchFamily="34" charset="0"/>
              <a:buChar char="•"/>
            </a:pPr>
            <a:r>
              <a:rPr lang="en-US" dirty="0"/>
              <a:t>Front-End – HTML, CSS, JAVASCRIPT</a:t>
            </a:r>
          </a:p>
          <a:p>
            <a:pPr marL="285750" indent="-285750">
              <a:buFont typeface="Arial" panose="020B0604020202020204" pitchFamily="34" charset="0"/>
              <a:buChar char="•"/>
            </a:pPr>
            <a:r>
              <a:rPr lang="en-US" dirty="0"/>
              <a:t>Framework – BOOTSTRAP, FLASK</a:t>
            </a:r>
          </a:p>
          <a:p>
            <a:pPr marL="285750" indent="-285750">
              <a:buFont typeface="Arial" panose="020B0604020202020204" pitchFamily="34" charset="0"/>
              <a:buChar char="•"/>
            </a:pPr>
            <a:r>
              <a:rPr lang="en-US" dirty="0"/>
              <a:t>Back-End – Python</a:t>
            </a:r>
          </a:p>
          <a:p>
            <a:pPr marL="285750" indent="-285750">
              <a:buFont typeface="Arial" panose="020B0604020202020204" pitchFamily="34" charset="0"/>
              <a:buChar char="•"/>
            </a:pPr>
            <a:r>
              <a:rPr lang="en-US" dirty="0"/>
              <a:t>API – Google Map, </a:t>
            </a:r>
            <a:r>
              <a:rPr lang="en-US" dirty="0" err="1"/>
              <a:t>DarkSky</a:t>
            </a:r>
            <a:r>
              <a:rPr lang="en-US" dirty="0"/>
              <a:t> (Weather data)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44516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695326-4763-C3E6-FE08-36AB88142C74}"/>
              </a:ext>
            </a:extLst>
          </p:cNvPr>
          <p:cNvSpPr txBox="1"/>
          <p:nvPr/>
        </p:nvSpPr>
        <p:spPr>
          <a:xfrm>
            <a:off x="3385038" y="518747"/>
            <a:ext cx="5143500"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OUTPUT SCREEN SHOTS OF THE PROJECT EXECUTION</a:t>
            </a:r>
          </a:p>
        </p:txBody>
      </p:sp>
      <p:pic>
        <p:nvPicPr>
          <p:cNvPr id="5" name="Picture 4">
            <a:extLst>
              <a:ext uri="{FF2B5EF4-FFF2-40B4-BE49-F238E27FC236}">
                <a16:creationId xmlns:a16="http://schemas.microsoft.com/office/drawing/2014/main" id="{005ED6C6-D88F-9426-1A7E-551DCBDCE031}"/>
              </a:ext>
            </a:extLst>
          </p:cNvPr>
          <p:cNvPicPr>
            <a:picLocks noChangeAspect="1"/>
          </p:cNvPicPr>
          <p:nvPr/>
        </p:nvPicPr>
        <p:blipFill rotWithShape="1">
          <a:blip r:embed="rId2"/>
          <a:srcRect l="7007" t="12054" r="7750" b="6473"/>
          <a:stretch/>
        </p:blipFill>
        <p:spPr>
          <a:xfrm>
            <a:off x="1633371" y="1541929"/>
            <a:ext cx="9506173" cy="4320988"/>
          </a:xfrm>
          <a:prstGeom prst="rect">
            <a:avLst/>
          </a:prstGeom>
        </p:spPr>
      </p:pic>
      <p:sp>
        <p:nvSpPr>
          <p:cNvPr id="3" name="TextBox 2">
            <a:extLst>
              <a:ext uri="{FF2B5EF4-FFF2-40B4-BE49-F238E27FC236}">
                <a16:creationId xmlns:a16="http://schemas.microsoft.com/office/drawing/2014/main" id="{12B15F5B-E517-9E16-9305-03E1F8DB5555}"/>
              </a:ext>
            </a:extLst>
          </p:cNvPr>
          <p:cNvSpPr txBox="1"/>
          <p:nvPr/>
        </p:nvSpPr>
        <p:spPr>
          <a:xfrm>
            <a:off x="2456329" y="6055102"/>
            <a:ext cx="8606118" cy="369332"/>
          </a:xfrm>
          <a:prstGeom prst="rect">
            <a:avLst/>
          </a:prstGeom>
          <a:noFill/>
        </p:spPr>
        <p:txBody>
          <a:bodyPr wrap="square" rtlCol="0">
            <a:spAutoFit/>
          </a:bodyPr>
          <a:lstStyle/>
          <a:p>
            <a:r>
              <a:rPr lang="en-US"/>
              <a:t>Figure: Prediction </a:t>
            </a:r>
            <a:r>
              <a:rPr lang="en-US" dirty="0"/>
              <a:t>at </a:t>
            </a:r>
            <a:r>
              <a:rPr lang="en-US" b="1" dirty="0"/>
              <a:t>00:00AM </a:t>
            </a:r>
            <a:r>
              <a:rPr lang="en-US" dirty="0"/>
              <a:t>from </a:t>
            </a:r>
            <a:r>
              <a:rPr lang="en-US" b="1" dirty="0"/>
              <a:t>Lambeth North Station to St. </a:t>
            </a:r>
            <a:r>
              <a:rPr lang="en-US" b="1" dirty="0" err="1"/>
              <a:t>Saviours</a:t>
            </a:r>
            <a:r>
              <a:rPr lang="en-US" b="1" dirty="0"/>
              <a:t> </a:t>
            </a:r>
            <a:r>
              <a:rPr lang="en-US" b="1" dirty="0" err="1"/>
              <a:t>Estate,London</a:t>
            </a:r>
            <a:endParaRPr lang="en-IN" b="1" dirty="0"/>
          </a:p>
        </p:txBody>
      </p:sp>
    </p:spTree>
    <p:extLst>
      <p:ext uri="{BB962C8B-B14F-4D97-AF65-F5344CB8AC3E}">
        <p14:creationId xmlns:p14="http://schemas.microsoft.com/office/powerpoint/2010/main" val="90936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FC0FF7-4E1E-3334-CE8D-B95AFBF1F94B}"/>
              </a:ext>
            </a:extLst>
          </p:cNvPr>
          <p:cNvPicPr>
            <a:picLocks noChangeAspect="1"/>
          </p:cNvPicPr>
          <p:nvPr/>
        </p:nvPicPr>
        <p:blipFill rotWithShape="1">
          <a:blip r:embed="rId2"/>
          <a:srcRect l="7088" t="13184" r="7929" b="5891"/>
          <a:stretch/>
        </p:blipFill>
        <p:spPr>
          <a:xfrm>
            <a:off x="1515035" y="996297"/>
            <a:ext cx="9430871" cy="4983162"/>
          </a:xfrm>
          <a:prstGeom prst="rect">
            <a:avLst/>
          </a:prstGeom>
        </p:spPr>
      </p:pic>
      <p:sp>
        <p:nvSpPr>
          <p:cNvPr id="3" name="TextBox 2">
            <a:extLst>
              <a:ext uri="{FF2B5EF4-FFF2-40B4-BE49-F238E27FC236}">
                <a16:creationId xmlns:a16="http://schemas.microsoft.com/office/drawing/2014/main" id="{1CC33E44-CBA9-2954-E3DB-CDFA11B3872A}"/>
              </a:ext>
            </a:extLst>
          </p:cNvPr>
          <p:cNvSpPr txBox="1"/>
          <p:nvPr/>
        </p:nvSpPr>
        <p:spPr>
          <a:xfrm>
            <a:off x="1927411" y="6117855"/>
            <a:ext cx="8606118" cy="369332"/>
          </a:xfrm>
          <a:prstGeom prst="rect">
            <a:avLst/>
          </a:prstGeom>
          <a:noFill/>
        </p:spPr>
        <p:txBody>
          <a:bodyPr wrap="square" rtlCol="0">
            <a:spAutoFit/>
          </a:bodyPr>
          <a:lstStyle/>
          <a:p>
            <a:r>
              <a:rPr lang="en-US" dirty="0"/>
              <a:t>Figure: Prediction at </a:t>
            </a:r>
            <a:r>
              <a:rPr lang="en-US" b="1" dirty="0"/>
              <a:t>01:00PM </a:t>
            </a:r>
            <a:r>
              <a:rPr lang="en-US" dirty="0"/>
              <a:t>from </a:t>
            </a:r>
            <a:r>
              <a:rPr lang="en-US" b="1" dirty="0"/>
              <a:t>Lambeth North Station to St. </a:t>
            </a:r>
            <a:r>
              <a:rPr lang="en-US" b="1" dirty="0" err="1"/>
              <a:t>Saviours</a:t>
            </a:r>
            <a:r>
              <a:rPr lang="en-US" b="1" dirty="0"/>
              <a:t> </a:t>
            </a:r>
            <a:r>
              <a:rPr lang="en-US" b="1" dirty="0" err="1"/>
              <a:t>Estate,London</a:t>
            </a:r>
            <a:endParaRPr lang="en-IN" b="1" dirty="0"/>
          </a:p>
        </p:txBody>
      </p:sp>
    </p:spTree>
    <p:extLst>
      <p:ext uri="{BB962C8B-B14F-4D97-AF65-F5344CB8AC3E}">
        <p14:creationId xmlns:p14="http://schemas.microsoft.com/office/powerpoint/2010/main" val="1749430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58C2DE-E078-744D-3253-2BA74B72F903}"/>
              </a:ext>
            </a:extLst>
          </p:cNvPr>
          <p:cNvPicPr>
            <a:picLocks noChangeAspect="1"/>
          </p:cNvPicPr>
          <p:nvPr/>
        </p:nvPicPr>
        <p:blipFill rotWithShape="1">
          <a:blip r:embed="rId2"/>
          <a:srcRect l="7099" t="12341" r="7633" b="5691"/>
          <a:stretch/>
        </p:blipFill>
        <p:spPr>
          <a:xfrm>
            <a:off x="1559859" y="809341"/>
            <a:ext cx="9511553" cy="5143221"/>
          </a:xfrm>
          <a:prstGeom prst="rect">
            <a:avLst/>
          </a:prstGeom>
        </p:spPr>
      </p:pic>
      <p:sp>
        <p:nvSpPr>
          <p:cNvPr id="3" name="TextBox 2">
            <a:extLst>
              <a:ext uri="{FF2B5EF4-FFF2-40B4-BE49-F238E27FC236}">
                <a16:creationId xmlns:a16="http://schemas.microsoft.com/office/drawing/2014/main" id="{80E875E9-3C95-7E48-3A82-10CF9F490114}"/>
              </a:ext>
            </a:extLst>
          </p:cNvPr>
          <p:cNvSpPr txBox="1"/>
          <p:nvPr/>
        </p:nvSpPr>
        <p:spPr>
          <a:xfrm>
            <a:off x="1927411" y="6117855"/>
            <a:ext cx="8606118" cy="369332"/>
          </a:xfrm>
          <a:prstGeom prst="rect">
            <a:avLst/>
          </a:prstGeom>
          <a:noFill/>
        </p:spPr>
        <p:txBody>
          <a:bodyPr wrap="square" rtlCol="0">
            <a:spAutoFit/>
          </a:bodyPr>
          <a:lstStyle/>
          <a:p>
            <a:r>
              <a:rPr lang="en-US" dirty="0"/>
              <a:t>Figure: Prediction at </a:t>
            </a:r>
            <a:r>
              <a:rPr lang="en-US" b="1" dirty="0"/>
              <a:t>06:00PM </a:t>
            </a:r>
            <a:r>
              <a:rPr lang="en-US" dirty="0"/>
              <a:t>from </a:t>
            </a:r>
            <a:r>
              <a:rPr lang="en-US" b="1" dirty="0"/>
              <a:t>Lambeth North Station to St. </a:t>
            </a:r>
            <a:r>
              <a:rPr lang="en-US" b="1" dirty="0" err="1"/>
              <a:t>Saviours</a:t>
            </a:r>
            <a:r>
              <a:rPr lang="en-US" b="1" dirty="0"/>
              <a:t> </a:t>
            </a:r>
            <a:r>
              <a:rPr lang="en-US" b="1" dirty="0" err="1"/>
              <a:t>Estate,London</a:t>
            </a:r>
            <a:endParaRPr lang="en-IN" b="1" dirty="0"/>
          </a:p>
        </p:txBody>
      </p:sp>
    </p:spTree>
    <p:extLst>
      <p:ext uri="{BB962C8B-B14F-4D97-AF65-F5344CB8AC3E}">
        <p14:creationId xmlns:p14="http://schemas.microsoft.com/office/powerpoint/2010/main" val="4007415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4384064" y="664198"/>
            <a:ext cx="228380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0B65ED46-1448-5362-0A78-894C97BF1E0D}"/>
              </a:ext>
            </a:extLst>
          </p:cNvPr>
          <p:cNvSpPr txBox="1"/>
          <p:nvPr/>
        </p:nvSpPr>
        <p:spPr>
          <a:xfrm>
            <a:off x="884726" y="2076778"/>
            <a:ext cx="10190284" cy="3886320"/>
          </a:xfrm>
          <a:prstGeom prst="rect">
            <a:avLst/>
          </a:prstGeom>
          <a:noFill/>
        </p:spPr>
        <p:txBody>
          <a:bodyPr wrap="square" rtlCol="0">
            <a:spAutoFit/>
          </a:bodyPr>
          <a:lstStyle/>
          <a:p>
            <a:pPr marL="285750" marR="0" indent="-285750" algn="just">
              <a:lnSpc>
                <a:spcPct val="150000"/>
              </a:lnSpc>
              <a:spcBef>
                <a:spcPts val="0"/>
              </a:spcBef>
              <a:spcAft>
                <a:spcPts val="10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Our proposed system provide an precaution to an user for  their safe journey between source and destination.</a:t>
            </a:r>
          </a:p>
          <a:p>
            <a:pPr marL="285750" marR="0" indent="-285750" algn="just">
              <a:lnSpc>
                <a:spcPct val="150000"/>
              </a:lnSpc>
              <a:spcBef>
                <a:spcPts val="0"/>
              </a:spcBef>
              <a:spcAft>
                <a:spcPts val="10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 this proposed system, three different color used in the map to show accident zone. </a:t>
            </a:r>
          </a:p>
          <a:p>
            <a:pPr marL="285750" marR="0" indent="-285750" algn="just">
              <a:lnSpc>
                <a:spcPct val="150000"/>
              </a:lnSpc>
              <a:spcBef>
                <a:spcPts val="0"/>
              </a:spcBef>
              <a:spcAft>
                <a:spcPts val="10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Authority/Admin can always be in “READY STATE” for any kind of accident. They even can control these accident with the data.</a:t>
            </a:r>
          </a:p>
          <a:p>
            <a:pPr marL="285750" marR="0" indent="-285750" algn="just">
              <a:lnSpc>
                <a:spcPct val="150000"/>
              </a:lnSpc>
              <a:spcBef>
                <a:spcPts val="0"/>
              </a:spcBef>
              <a:spcAft>
                <a:spcPts val="10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scope of this proposed system is very high in the future, because this proposed system not only help in prediction but also in the analysis.</a:t>
            </a:r>
          </a:p>
          <a:p>
            <a:pPr marL="285750" marR="0" indent="-285750" algn="just">
              <a:lnSpc>
                <a:spcPct val="150000"/>
              </a:lnSpc>
              <a:spcBef>
                <a:spcPts val="0"/>
              </a:spcBef>
              <a:spcAft>
                <a:spcPts val="10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For real time based system, it can be more effective with google map, and </a:t>
            </a:r>
            <a:r>
              <a:rPr lang="en-US">
                <a:latin typeface="Calibri" panose="020F0502020204030204" pitchFamily="34" charset="0"/>
                <a:ea typeface="Calibri" panose="020F0502020204030204" pitchFamily="34" charset="0"/>
                <a:cs typeface="Times New Roman" panose="02020603050405020304" pitchFamily="18" charset="0"/>
              </a:rPr>
              <a:t>other useful API.</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0958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4384064" y="664198"/>
            <a:ext cx="228380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REFERENCE</a:t>
            </a:r>
          </a:p>
        </p:txBody>
      </p:sp>
      <p:sp>
        <p:nvSpPr>
          <p:cNvPr id="6" name="TextBox 5">
            <a:extLst>
              <a:ext uri="{FF2B5EF4-FFF2-40B4-BE49-F238E27FC236}">
                <a16:creationId xmlns:a16="http://schemas.microsoft.com/office/drawing/2014/main" id="{0B65ED46-1448-5362-0A78-894C97BF1E0D}"/>
              </a:ext>
            </a:extLst>
          </p:cNvPr>
          <p:cNvSpPr txBox="1"/>
          <p:nvPr/>
        </p:nvSpPr>
        <p:spPr>
          <a:xfrm>
            <a:off x="929550" y="1879554"/>
            <a:ext cx="10190284" cy="4558299"/>
          </a:xfrm>
          <a:prstGeom prst="rect">
            <a:avLst/>
          </a:prstGeom>
          <a:noFill/>
        </p:spPr>
        <p:txBody>
          <a:bodyPr wrap="square" rtlCol="0">
            <a:spAutoFit/>
          </a:bodyPr>
          <a:lstStyle/>
          <a:p>
            <a:pPr marR="0" algn="just">
              <a:lnSpc>
                <a:spcPct val="150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https://www.javatpoint.com/machine-learning-random-forest-algorithm</a:t>
            </a:r>
          </a:p>
          <a:p>
            <a:pPr marR="0" algn="just">
              <a:lnSpc>
                <a:spcPct val="150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https://stackoverflow.com/</a:t>
            </a:r>
          </a:p>
          <a:p>
            <a:pPr marR="0" algn="just">
              <a:lnSpc>
                <a:spcPct val="150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https://developers.google.com/apis-explorer</a:t>
            </a:r>
          </a:p>
          <a:p>
            <a:pPr marR="0" algn="just">
              <a:lnSpc>
                <a:spcPct val="150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https://www.kaggle.com/daveianhickey/2000-16-traffic-flow-england-scotland-wales/version/8</a:t>
            </a:r>
          </a:p>
          <a:p>
            <a:pPr marR="0" algn="just">
              <a:lnSpc>
                <a:spcPct val="150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https://darksky.net/dev</a:t>
            </a:r>
          </a:p>
          <a:p>
            <a:pPr marR="0" algn="just">
              <a:lnSpc>
                <a:spcPct val="150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https://flask.palletsprojects.com/en/2.1.x/</a:t>
            </a:r>
          </a:p>
          <a:p>
            <a:pPr marR="0" algn="just">
              <a:lnSpc>
                <a:spcPct val="150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https://mode.com/python-tutorial/libraries/pandas/#:~:text=Pandas%20is%20a%20Python%20library,extremely%20active%20community%20of%20contributors.</a:t>
            </a:r>
          </a:p>
        </p:txBody>
      </p:sp>
    </p:spTree>
    <p:extLst>
      <p:ext uri="{BB962C8B-B14F-4D97-AF65-F5344CB8AC3E}">
        <p14:creationId xmlns:p14="http://schemas.microsoft.com/office/powerpoint/2010/main" val="141251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5177204" y="378069"/>
            <a:ext cx="183759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ANALYSIS</a:t>
            </a:r>
          </a:p>
        </p:txBody>
      </p:sp>
      <p:sp>
        <p:nvSpPr>
          <p:cNvPr id="3" name="TextBox 2">
            <a:extLst>
              <a:ext uri="{FF2B5EF4-FFF2-40B4-BE49-F238E27FC236}">
                <a16:creationId xmlns:a16="http://schemas.microsoft.com/office/drawing/2014/main" id="{0C0229EB-AD55-8B40-A668-A4CC369B3C35}"/>
              </a:ext>
            </a:extLst>
          </p:cNvPr>
          <p:cNvSpPr txBox="1"/>
          <p:nvPr/>
        </p:nvSpPr>
        <p:spPr>
          <a:xfrm>
            <a:off x="1213338" y="1441938"/>
            <a:ext cx="5363308" cy="1200329"/>
          </a:xfrm>
          <a:prstGeom prst="rect">
            <a:avLst/>
          </a:prstGeom>
          <a:noFill/>
        </p:spPr>
        <p:txBody>
          <a:bodyPr wrap="square" rtlCol="0">
            <a:spAutoFit/>
          </a:bodyPr>
          <a:lstStyle/>
          <a:p>
            <a:r>
              <a:rPr lang="en-US" dirty="0"/>
              <a:t>In this analysis we going to cover three major topic</a:t>
            </a:r>
          </a:p>
          <a:p>
            <a:pPr marL="285750" indent="-285750">
              <a:buFont typeface="Arial" panose="020B0604020202020204" pitchFamily="34" charset="0"/>
              <a:buChar char="•"/>
            </a:pPr>
            <a:r>
              <a:rPr lang="en-US" dirty="0"/>
              <a:t>Novelty in the Proposed system</a:t>
            </a:r>
          </a:p>
          <a:p>
            <a:pPr marL="285750" indent="-285750">
              <a:buFont typeface="Arial" panose="020B0604020202020204" pitchFamily="34" charset="0"/>
              <a:buChar char="•"/>
            </a:pPr>
            <a:r>
              <a:rPr lang="en-US" dirty="0"/>
              <a:t>Block diagram of Proposed system</a:t>
            </a:r>
          </a:p>
          <a:p>
            <a:pPr marL="285750" indent="-285750">
              <a:buFont typeface="Arial" panose="020B0604020202020204" pitchFamily="34" charset="0"/>
              <a:buChar char="•"/>
            </a:pPr>
            <a:r>
              <a:rPr lang="en-US" dirty="0"/>
              <a:t>Features extracting from dataset</a:t>
            </a:r>
          </a:p>
        </p:txBody>
      </p:sp>
      <p:sp>
        <p:nvSpPr>
          <p:cNvPr id="5" name="TextBox 4">
            <a:extLst>
              <a:ext uri="{FF2B5EF4-FFF2-40B4-BE49-F238E27FC236}">
                <a16:creationId xmlns:a16="http://schemas.microsoft.com/office/drawing/2014/main" id="{BBBED9AC-2D89-CCF9-6AD2-0978FA8BB4A9}"/>
              </a:ext>
            </a:extLst>
          </p:cNvPr>
          <p:cNvSpPr txBox="1"/>
          <p:nvPr/>
        </p:nvSpPr>
        <p:spPr>
          <a:xfrm>
            <a:off x="967154" y="3028890"/>
            <a:ext cx="4009293" cy="400110"/>
          </a:xfrm>
          <a:prstGeom prst="rect">
            <a:avLst/>
          </a:prstGeom>
          <a:noFill/>
        </p:spPr>
        <p:txBody>
          <a:bodyPr wrap="square" rtlCol="0">
            <a:spAutoFit/>
          </a:bodyPr>
          <a:lstStyle/>
          <a:p>
            <a:r>
              <a:rPr lang="en-US" sz="2000" b="1" dirty="0"/>
              <a:t>NOVELTY IN THE PROPOSED SYSTEM</a:t>
            </a:r>
          </a:p>
        </p:txBody>
      </p:sp>
      <p:sp>
        <p:nvSpPr>
          <p:cNvPr id="6" name="TextBox 5">
            <a:extLst>
              <a:ext uri="{FF2B5EF4-FFF2-40B4-BE49-F238E27FC236}">
                <a16:creationId xmlns:a16="http://schemas.microsoft.com/office/drawing/2014/main" id="{0B65ED46-1448-5362-0A78-894C97BF1E0D}"/>
              </a:ext>
            </a:extLst>
          </p:cNvPr>
          <p:cNvSpPr txBox="1"/>
          <p:nvPr/>
        </p:nvSpPr>
        <p:spPr>
          <a:xfrm>
            <a:off x="1099039" y="3615569"/>
            <a:ext cx="10190284" cy="923330"/>
          </a:xfrm>
          <a:prstGeom prst="rect">
            <a:avLst/>
          </a:prstGeom>
          <a:noFill/>
        </p:spPr>
        <p:txBody>
          <a:bodyPr wrap="square" rtlCol="0">
            <a:spAutoFit/>
          </a:bodyPr>
          <a:lstStyle/>
          <a:p>
            <a:pPr algn="just"/>
            <a:r>
              <a:rPr lang="en-US" dirty="0"/>
              <a:t>In our proposed system which states as follow – our </a:t>
            </a:r>
            <a:r>
              <a:rPr lang="en-IN" dirty="0">
                <a:latin typeface="Times New Roman" panose="02020603050405020304" pitchFamily="18" charset="0"/>
                <a:cs typeface="Times New Roman" panose="02020603050405020304" pitchFamily="18" charset="0"/>
              </a:rPr>
              <a:t>system describes one possibilities of how to use collected data about traffic accidents to mine frequent patterns and important factors causing different types of accidents and predicting the accident .</a:t>
            </a:r>
          </a:p>
        </p:txBody>
      </p:sp>
      <p:sp>
        <p:nvSpPr>
          <p:cNvPr id="11" name="TextBox 10">
            <a:extLst>
              <a:ext uri="{FF2B5EF4-FFF2-40B4-BE49-F238E27FC236}">
                <a16:creationId xmlns:a16="http://schemas.microsoft.com/office/drawing/2014/main" id="{CD8FADA0-CD68-6809-7265-073BAF2E3967}"/>
              </a:ext>
            </a:extLst>
          </p:cNvPr>
          <p:cNvSpPr txBox="1"/>
          <p:nvPr/>
        </p:nvSpPr>
        <p:spPr>
          <a:xfrm>
            <a:off x="1090247" y="4815898"/>
            <a:ext cx="10190284" cy="1477328"/>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As mentioned in above statement, a user can easily predict accident in his/her journey between source and destination. Which make them aware and they can travel with more precaution.</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On other hand authority have full access over data and act accordingly. Even they can act before any accident on particular day and may be pre prepared for any kind of tragedy.</a:t>
            </a:r>
          </a:p>
        </p:txBody>
      </p:sp>
    </p:spTree>
    <p:extLst>
      <p:ext uri="{BB962C8B-B14F-4D97-AF65-F5344CB8AC3E}">
        <p14:creationId xmlns:p14="http://schemas.microsoft.com/office/powerpoint/2010/main" val="479309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5177204" y="378069"/>
            <a:ext cx="183759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ANALYSIS</a:t>
            </a:r>
          </a:p>
        </p:txBody>
      </p:sp>
      <p:sp>
        <p:nvSpPr>
          <p:cNvPr id="5" name="TextBox 4">
            <a:extLst>
              <a:ext uri="{FF2B5EF4-FFF2-40B4-BE49-F238E27FC236}">
                <a16:creationId xmlns:a16="http://schemas.microsoft.com/office/drawing/2014/main" id="{BBBED9AC-2D89-CCF9-6AD2-0978FA8BB4A9}"/>
              </a:ext>
            </a:extLst>
          </p:cNvPr>
          <p:cNvSpPr txBox="1"/>
          <p:nvPr/>
        </p:nvSpPr>
        <p:spPr>
          <a:xfrm>
            <a:off x="1090247" y="1272670"/>
            <a:ext cx="4484076" cy="400110"/>
          </a:xfrm>
          <a:prstGeom prst="rect">
            <a:avLst/>
          </a:prstGeom>
          <a:noFill/>
        </p:spPr>
        <p:txBody>
          <a:bodyPr wrap="square" rtlCol="0">
            <a:spAutoFit/>
          </a:bodyPr>
          <a:lstStyle/>
          <a:p>
            <a:r>
              <a:rPr lang="en-US" sz="2000" b="1" dirty="0"/>
              <a:t>BLOCK DIAGRAM OF PROPOSED SYSTEM</a:t>
            </a:r>
          </a:p>
        </p:txBody>
      </p:sp>
      <p:sp>
        <p:nvSpPr>
          <p:cNvPr id="4" name="Rectangle 3">
            <a:extLst>
              <a:ext uri="{FF2B5EF4-FFF2-40B4-BE49-F238E27FC236}">
                <a16:creationId xmlns:a16="http://schemas.microsoft.com/office/drawing/2014/main" id="{936987F4-B08F-9F24-CE7E-18DCB337CB21}"/>
              </a:ext>
            </a:extLst>
          </p:cNvPr>
          <p:cNvSpPr/>
          <p:nvPr/>
        </p:nvSpPr>
        <p:spPr>
          <a:xfrm>
            <a:off x="4422531" y="1866211"/>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8" name="Rectangle 7">
            <a:extLst>
              <a:ext uri="{FF2B5EF4-FFF2-40B4-BE49-F238E27FC236}">
                <a16:creationId xmlns:a16="http://schemas.microsoft.com/office/drawing/2014/main" id="{B373EE06-111F-E80F-0B36-0E631F42B212}"/>
              </a:ext>
            </a:extLst>
          </p:cNvPr>
          <p:cNvSpPr/>
          <p:nvPr/>
        </p:nvSpPr>
        <p:spPr>
          <a:xfrm>
            <a:off x="4422531" y="2764149"/>
            <a:ext cx="1673469" cy="613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9" name="Rectangle 8">
            <a:extLst>
              <a:ext uri="{FF2B5EF4-FFF2-40B4-BE49-F238E27FC236}">
                <a16:creationId xmlns:a16="http://schemas.microsoft.com/office/drawing/2014/main" id="{0F68AE49-4485-CEBE-30D9-089662FF6FF8}"/>
              </a:ext>
            </a:extLst>
          </p:cNvPr>
          <p:cNvSpPr/>
          <p:nvPr/>
        </p:nvSpPr>
        <p:spPr>
          <a:xfrm>
            <a:off x="4422531" y="3630654"/>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EXPLORATION</a:t>
            </a:r>
          </a:p>
        </p:txBody>
      </p:sp>
      <p:sp>
        <p:nvSpPr>
          <p:cNvPr id="10" name="Rectangle 9">
            <a:extLst>
              <a:ext uri="{FF2B5EF4-FFF2-40B4-BE49-F238E27FC236}">
                <a16:creationId xmlns:a16="http://schemas.microsoft.com/office/drawing/2014/main" id="{A5A7DF91-BD40-6FA9-B969-B0D2BB2620F2}"/>
              </a:ext>
            </a:extLst>
          </p:cNvPr>
          <p:cNvSpPr/>
          <p:nvPr/>
        </p:nvSpPr>
        <p:spPr>
          <a:xfrm>
            <a:off x="4422531" y="4539599"/>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INTERACTION</a:t>
            </a:r>
          </a:p>
        </p:txBody>
      </p:sp>
      <p:sp>
        <p:nvSpPr>
          <p:cNvPr id="12" name="Rectangle 11">
            <a:extLst>
              <a:ext uri="{FF2B5EF4-FFF2-40B4-BE49-F238E27FC236}">
                <a16:creationId xmlns:a16="http://schemas.microsoft.com/office/drawing/2014/main" id="{1EFF5FC2-472A-0090-0CC7-373525692F9C}"/>
              </a:ext>
            </a:extLst>
          </p:cNvPr>
          <p:cNvSpPr/>
          <p:nvPr/>
        </p:nvSpPr>
        <p:spPr>
          <a:xfrm>
            <a:off x="4422531" y="5453999"/>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OUT</a:t>
            </a:r>
          </a:p>
        </p:txBody>
      </p:sp>
      <p:sp>
        <p:nvSpPr>
          <p:cNvPr id="13" name="Rectangle 12">
            <a:extLst>
              <a:ext uri="{FF2B5EF4-FFF2-40B4-BE49-F238E27FC236}">
                <a16:creationId xmlns:a16="http://schemas.microsoft.com/office/drawing/2014/main" id="{F6496C73-0410-869C-03E0-874D165E63A2}"/>
              </a:ext>
            </a:extLst>
          </p:cNvPr>
          <p:cNvSpPr/>
          <p:nvPr/>
        </p:nvSpPr>
        <p:spPr>
          <a:xfrm>
            <a:off x="1828801" y="3231701"/>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a:t>
            </a:r>
          </a:p>
        </p:txBody>
      </p:sp>
      <p:sp>
        <p:nvSpPr>
          <p:cNvPr id="14" name="Rectangle 13">
            <a:extLst>
              <a:ext uri="{FF2B5EF4-FFF2-40B4-BE49-F238E27FC236}">
                <a16:creationId xmlns:a16="http://schemas.microsoft.com/office/drawing/2014/main" id="{48502CB7-D5AC-B986-C308-8B70AA574483}"/>
              </a:ext>
            </a:extLst>
          </p:cNvPr>
          <p:cNvSpPr/>
          <p:nvPr/>
        </p:nvSpPr>
        <p:spPr>
          <a:xfrm>
            <a:off x="6488724" y="4568744"/>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 MODEL</a:t>
            </a:r>
          </a:p>
        </p:txBody>
      </p:sp>
      <p:sp>
        <p:nvSpPr>
          <p:cNvPr id="15" name="Rectangle 14">
            <a:extLst>
              <a:ext uri="{FF2B5EF4-FFF2-40B4-BE49-F238E27FC236}">
                <a16:creationId xmlns:a16="http://schemas.microsoft.com/office/drawing/2014/main" id="{B7287110-45D7-95E2-A276-9743BA7AC65B}"/>
              </a:ext>
            </a:extLst>
          </p:cNvPr>
          <p:cNvSpPr/>
          <p:nvPr/>
        </p:nvSpPr>
        <p:spPr>
          <a:xfrm>
            <a:off x="8739555" y="5184250"/>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WEATHER DATA</a:t>
            </a:r>
          </a:p>
        </p:txBody>
      </p:sp>
      <p:sp>
        <p:nvSpPr>
          <p:cNvPr id="16" name="Rectangle 15">
            <a:extLst>
              <a:ext uri="{FF2B5EF4-FFF2-40B4-BE49-F238E27FC236}">
                <a16:creationId xmlns:a16="http://schemas.microsoft.com/office/drawing/2014/main" id="{C75D86E7-EF7C-FE94-1417-4FD7750D0B8C}"/>
              </a:ext>
            </a:extLst>
          </p:cNvPr>
          <p:cNvSpPr/>
          <p:nvPr/>
        </p:nvSpPr>
        <p:spPr>
          <a:xfrm>
            <a:off x="8689730" y="3876352"/>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GOOGLE MAP</a:t>
            </a:r>
          </a:p>
        </p:txBody>
      </p:sp>
      <p:cxnSp>
        <p:nvCxnSpPr>
          <p:cNvPr id="20" name="Straight Arrow Connector 19">
            <a:extLst>
              <a:ext uri="{FF2B5EF4-FFF2-40B4-BE49-F238E27FC236}">
                <a16:creationId xmlns:a16="http://schemas.microsoft.com/office/drawing/2014/main" id="{199DDBB6-0039-6FCC-C271-8B3BD8D8F4F9}"/>
              </a:ext>
            </a:extLst>
          </p:cNvPr>
          <p:cNvCxnSpPr>
            <a:cxnSpLocks/>
          </p:cNvCxnSpPr>
          <p:nvPr/>
        </p:nvCxnSpPr>
        <p:spPr>
          <a:xfrm flipV="1">
            <a:off x="3332285" y="2321169"/>
            <a:ext cx="1002323" cy="910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61E1C39-B970-EAB3-FF39-A6FA98536EFA}"/>
              </a:ext>
            </a:extLst>
          </p:cNvPr>
          <p:cNvCxnSpPr>
            <a:cxnSpLocks/>
          </p:cNvCxnSpPr>
          <p:nvPr/>
        </p:nvCxnSpPr>
        <p:spPr>
          <a:xfrm>
            <a:off x="5732585" y="2584938"/>
            <a:ext cx="0" cy="1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F5B30F0-745B-4FC8-7636-0954CFFD2794}"/>
              </a:ext>
            </a:extLst>
          </p:cNvPr>
          <p:cNvCxnSpPr>
            <a:cxnSpLocks/>
          </p:cNvCxnSpPr>
          <p:nvPr/>
        </p:nvCxnSpPr>
        <p:spPr>
          <a:xfrm>
            <a:off x="5732585" y="3429000"/>
            <a:ext cx="0" cy="201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4F565E9-A51A-13A9-B027-76CDBC9D9F6B}"/>
              </a:ext>
            </a:extLst>
          </p:cNvPr>
          <p:cNvCxnSpPr>
            <a:cxnSpLocks/>
          </p:cNvCxnSpPr>
          <p:nvPr/>
        </p:nvCxnSpPr>
        <p:spPr>
          <a:xfrm>
            <a:off x="5732585" y="4275305"/>
            <a:ext cx="0" cy="245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3A8D99-A3B8-4A48-5C9B-F35F7D67078D}"/>
              </a:ext>
            </a:extLst>
          </p:cNvPr>
          <p:cNvCxnSpPr>
            <a:cxnSpLocks/>
          </p:cNvCxnSpPr>
          <p:nvPr/>
        </p:nvCxnSpPr>
        <p:spPr>
          <a:xfrm>
            <a:off x="5319347" y="5213395"/>
            <a:ext cx="0" cy="240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B89E348-D305-5C9B-65EC-82EF205EC4F3}"/>
              </a:ext>
            </a:extLst>
          </p:cNvPr>
          <p:cNvCxnSpPr>
            <a:cxnSpLocks/>
          </p:cNvCxnSpPr>
          <p:nvPr/>
        </p:nvCxnSpPr>
        <p:spPr>
          <a:xfrm flipV="1">
            <a:off x="4879731" y="4275305"/>
            <a:ext cx="0" cy="245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53DFEE-134F-B4FF-6967-C27F10BB70DF}"/>
              </a:ext>
            </a:extLst>
          </p:cNvPr>
          <p:cNvCxnSpPr>
            <a:cxnSpLocks/>
          </p:cNvCxnSpPr>
          <p:nvPr/>
        </p:nvCxnSpPr>
        <p:spPr>
          <a:xfrm flipV="1">
            <a:off x="4879731" y="3429000"/>
            <a:ext cx="0" cy="201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077EFA-61B2-EC39-3F4F-C55C62ADC817}"/>
              </a:ext>
            </a:extLst>
          </p:cNvPr>
          <p:cNvCxnSpPr>
            <a:cxnSpLocks/>
          </p:cNvCxnSpPr>
          <p:nvPr/>
        </p:nvCxnSpPr>
        <p:spPr>
          <a:xfrm flipV="1">
            <a:off x="4879731" y="2510862"/>
            <a:ext cx="0" cy="25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680DB67-B4AB-BA5F-F0AA-3DF73334AD52}"/>
              </a:ext>
            </a:extLst>
          </p:cNvPr>
          <p:cNvSpPr/>
          <p:nvPr/>
        </p:nvSpPr>
        <p:spPr>
          <a:xfrm>
            <a:off x="6441830" y="1405785"/>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FILE</a:t>
            </a:r>
          </a:p>
        </p:txBody>
      </p:sp>
      <p:sp>
        <p:nvSpPr>
          <p:cNvPr id="40" name="Rectangle 39">
            <a:extLst>
              <a:ext uri="{FF2B5EF4-FFF2-40B4-BE49-F238E27FC236}">
                <a16:creationId xmlns:a16="http://schemas.microsoft.com/office/drawing/2014/main" id="{29AF50B4-3CCA-398A-FB90-D0D88BCE003B}"/>
              </a:ext>
            </a:extLst>
          </p:cNvPr>
          <p:cNvSpPr/>
          <p:nvPr/>
        </p:nvSpPr>
        <p:spPr>
          <a:xfrm>
            <a:off x="6553200" y="3323682"/>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DATA</a:t>
            </a:r>
          </a:p>
        </p:txBody>
      </p:sp>
      <p:sp>
        <p:nvSpPr>
          <p:cNvPr id="41" name="Rectangle 40">
            <a:extLst>
              <a:ext uri="{FF2B5EF4-FFF2-40B4-BE49-F238E27FC236}">
                <a16:creationId xmlns:a16="http://schemas.microsoft.com/office/drawing/2014/main" id="{7B06A90C-C184-35E1-660D-9CB435880D91}"/>
              </a:ext>
            </a:extLst>
          </p:cNvPr>
          <p:cNvSpPr/>
          <p:nvPr/>
        </p:nvSpPr>
        <p:spPr>
          <a:xfrm>
            <a:off x="8353426" y="2468662"/>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DATASET</a:t>
            </a:r>
          </a:p>
        </p:txBody>
      </p:sp>
      <p:cxnSp>
        <p:nvCxnSpPr>
          <p:cNvPr id="43" name="Straight Arrow Connector 42">
            <a:extLst>
              <a:ext uri="{FF2B5EF4-FFF2-40B4-BE49-F238E27FC236}">
                <a16:creationId xmlns:a16="http://schemas.microsoft.com/office/drawing/2014/main" id="{E347C967-B82A-48F6-E03C-9C3CD4A345D5}"/>
              </a:ext>
            </a:extLst>
          </p:cNvPr>
          <p:cNvCxnSpPr>
            <a:cxnSpLocks/>
          </p:cNvCxnSpPr>
          <p:nvPr/>
        </p:nvCxnSpPr>
        <p:spPr>
          <a:xfrm>
            <a:off x="8027377" y="2077360"/>
            <a:ext cx="770793" cy="34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7DA8C2B-D8ED-F53F-132B-E012C0F024DF}"/>
              </a:ext>
            </a:extLst>
          </p:cNvPr>
          <p:cNvCxnSpPr>
            <a:cxnSpLocks/>
          </p:cNvCxnSpPr>
          <p:nvPr/>
        </p:nvCxnSpPr>
        <p:spPr>
          <a:xfrm flipV="1">
            <a:off x="8179777" y="3156310"/>
            <a:ext cx="618393" cy="36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C758E0-4BAA-D8B6-DF4C-065B8109DF37}"/>
              </a:ext>
            </a:extLst>
          </p:cNvPr>
          <p:cNvCxnSpPr>
            <a:stCxn id="8" idx="3"/>
            <a:endCxn id="41" idx="1"/>
          </p:cNvCxnSpPr>
          <p:nvPr/>
        </p:nvCxnSpPr>
        <p:spPr>
          <a:xfrm flipV="1">
            <a:off x="6096000" y="2790988"/>
            <a:ext cx="2257426" cy="279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5A394B1-F905-4A9A-D45A-50F37035E624}"/>
              </a:ext>
            </a:extLst>
          </p:cNvPr>
          <p:cNvCxnSpPr>
            <a:cxnSpLocks/>
          </p:cNvCxnSpPr>
          <p:nvPr/>
        </p:nvCxnSpPr>
        <p:spPr>
          <a:xfrm>
            <a:off x="6189785" y="4695092"/>
            <a:ext cx="298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615FD2-8F16-6CD0-480E-A3D1B004B82E}"/>
              </a:ext>
            </a:extLst>
          </p:cNvPr>
          <p:cNvCxnSpPr>
            <a:cxnSpLocks/>
          </p:cNvCxnSpPr>
          <p:nvPr/>
        </p:nvCxnSpPr>
        <p:spPr>
          <a:xfrm flipH="1">
            <a:off x="6189785" y="5020408"/>
            <a:ext cx="2198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CA059C1-DE86-EE57-7C6E-DF2367D94100}"/>
              </a:ext>
            </a:extLst>
          </p:cNvPr>
          <p:cNvCxnSpPr>
            <a:stCxn id="14" idx="3"/>
            <a:endCxn id="15" idx="1"/>
          </p:cNvCxnSpPr>
          <p:nvPr/>
        </p:nvCxnSpPr>
        <p:spPr>
          <a:xfrm>
            <a:off x="8162193" y="4891070"/>
            <a:ext cx="577362" cy="6155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64D3F33-7EE7-A73C-3E14-33CB0D8D55E2}"/>
              </a:ext>
            </a:extLst>
          </p:cNvPr>
          <p:cNvCxnSpPr>
            <a:cxnSpLocks/>
            <a:endCxn id="16" idx="1"/>
          </p:cNvCxnSpPr>
          <p:nvPr/>
        </p:nvCxnSpPr>
        <p:spPr>
          <a:xfrm rot="5400000" flipH="1" flipV="1">
            <a:off x="8214580" y="4415921"/>
            <a:ext cx="692392" cy="2579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FA681552-2476-54B7-7BB0-9A582473BAA1}"/>
              </a:ext>
            </a:extLst>
          </p:cNvPr>
          <p:cNvSpPr/>
          <p:nvPr/>
        </p:nvSpPr>
        <p:spPr>
          <a:xfrm>
            <a:off x="10440864" y="3065213"/>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GOOGLE MAP(MARKER)</a:t>
            </a:r>
          </a:p>
        </p:txBody>
      </p:sp>
      <p:cxnSp>
        <p:nvCxnSpPr>
          <p:cNvPr id="102" name="Straight Arrow Connector 101">
            <a:extLst>
              <a:ext uri="{FF2B5EF4-FFF2-40B4-BE49-F238E27FC236}">
                <a16:creationId xmlns:a16="http://schemas.microsoft.com/office/drawing/2014/main" id="{566CF8FC-2015-9D06-B96B-67454FAFD45A}"/>
              </a:ext>
            </a:extLst>
          </p:cNvPr>
          <p:cNvCxnSpPr>
            <a:cxnSpLocks/>
            <a:stCxn id="40" idx="3"/>
          </p:cNvCxnSpPr>
          <p:nvPr/>
        </p:nvCxnSpPr>
        <p:spPr>
          <a:xfrm flipV="1">
            <a:off x="8226669" y="3460200"/>
            <a:ext cx="2101359" cy="18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D3C8533-4FB8-DBC5-7520-BD2B0B1A4DA0}"/>
              </a:ext>
            </a:extLst>
          </p:cNvPr>
          <p:cNvCxnSpPr>
            <a:cxnSpLocks/>
          </p:cNvCxnSpPr>
          <p:nvPr/>
        </p:nvCxnSpPr>
        <p:spPr>
          <a:xfrm flipV="1">
            <a:off x="6096000" y="2109671"/>
            <a:ext cx="574430" cy="69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5073D49-98D8-9C7F-AC02-1C39E5F6B076}"/>
              </a:ext>
            </a:extLst>
          </p:cNvPr>
          <p:cNvCxnSpPr>
            <a:cxnSpLocks/>
            <a:endCxn id="40" idx="1"/>
          </p:cNvCxnSpPr>
          <p:nvPr/>
        </p:nvCxnSpPr>
        <p:spPr>
          <a:xfrm>
            <a:off x="6119446" y="3387539"/>
            <a:ext cx="433754" cy="258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8AD5D98-9350-1C95-E0B7-63D61390B152}"/>
              </a:ext>
            </a:extLst>
          </p:cNvPr>
          <p:cNvSpPr txBox="1"/>
          <p:nvPr/>
        </p:nvSpPr>
        <p:spPr>
          <a:xfrm>
            <a:off x="5457092" y="6371167"/>
            <a:ext cx="882162" cy="369332"/>
          </a:xfrm>
          <a:prstGeom prst="rect">
            <a:avLst/>
          </a:prstGeom>
          <a:noFill/>
        </p:spPr>
        <p:txBody>
          <a:bodyPr wrap="square" rtlCol="0">
            <a:spAutoFit/>
          </a:bodyPr>
          <a:lstStyle/>
          <a:p>
            <a:r>
              <a:rPr lang="en-US" dirty="0"/>
              <a:t>ADMIN</a:t>
            </a:r>
          </a:p>
        </p:txBody>
      </p:sp>
    </p:spTree>
    <p:extLst>
      <p:ext uri="{BB962C8B-B14F-4D97-AF65-F5344CB8AC3E}">
        <p14:creationId xmlns:p14="http://schemas.microsoft.com/office/powerpoint/2010/main" val="2715813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5177204" y="378069"/>
            <a:ext cx="183759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ANALYSIS</a:t>
            </a:r>
          </a:p>
        </p:txBody>
      </p:sp>
      <p:sp>
        <p:nvSpPr>
          <p:cNvPr id="4" name="Rectangle 3">
            <a:extLst>
              <a:ext uri="{FF2B5EF4-FFF2-40B4-BE49-F238E27FC236}">
                <a16:creationId xmlns:a16="http://schemas.microsoft.com/office/drawing/2014/main" id="{936987F4-B08F-9F24-CE7E-18DCB337CB21}"/>
              </a:ext>
            </a:extLst>
          </p:cNvPr>
          <p:cNvSpPr/>
          <p:nvPr/>
        </p:nvSpPr>
        <p:spPr>
          <a:xfrm>
            <a:off x="4422531" y="1866211"/>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10" name="Rectangle 9">
            <a:extLst>
              <a:ext uri="{FF2B5EF4-FFF2-40B4-BE49-F238E27FC236}">
                <a16:creationId xmlns:a16="http://schemas.microsoft.com/office/drawing/2014/main" id="{A5A7DF91-BD40-6FA9-B969-B0D2BB2620F2}"/>
              </a:ext>
            </a:extLst>
          </p:cNvPr>
          <p:cNvSpPr/>
          <p:nvPr/>
        </p:nvSpPr>
        <p:spPr>
          <a:xfrm>
            <a:off x="4492868" y="2895437"/>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INTERACTION</a:t>
            </a:r>
          </a:p>
        </p:txBody>
      </p:sp>
      <p:sp>
        <p:nvSpPr>
          <p:cNvPr id="14" name="Rectangle 13">
            <a:extLst>
              <a:ext uri="{FF2B5EF4-FFF2-40B4-BE49-F238E27FC236}">
                <a16:creationId xmlns:a16="http://schemas.microsoft.com/office/drawing/2014/main" id="{48502CB7-D5AC-B986-C308-8B70AA574483}"/>
              </a:ext>
            </a:extLst>
          </p:cNvPr>
          <p:cNvSpPr/>
          <p:nvPr/>
        </p:nvSpPr>
        <p:spPr>
          <a:xfrm>
            <a:off x="6559061" y="2915790"/>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 MODEL</a:t>
            </a:r>
          </a:p>
        </p:txBody>
      </p:sp>
      <p:sp>
        <p:nvSpPr>
          <p:cNvPr id="15" name="Rectangle 14">
            <a:extLst>
              <a:ext uri="{FF2B5EF4-FFF2-40B4-BE49-F238E27FC236}">
                <a16:creationId xmlns:a16="http://schemas.microsoft.com/office/drawing/2014/main" id="{B7287110-45D7-95E2-A276-9743BA7AC65B}"/>
              </a:ext>
            </a:extLst>
          </p:cNvPr>
          <p:cNvSpPr/>
          <p:nvPr/>
        </p:nvSpPr>
        <p:spPr>
          <a:xfrm>
            <a:off x="8809892" y="3531296"/>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WEATHER DATA</a:t>
            </a:r>
          </a:p>
        </p:txBody>
      </p:sp>
      <p:sp>
        <p:nvSpPr>
          <p:cNvPr id="16" name="Rectangle 15">
            <a:extLst>
              <a:ext uri="{FF2B5EF4-FFF2-40B4-BE49-F238E27FC236}">
                <a16:creationId xmlns:a16="http://schemas.microsoft.com/office/drawing/2014/main" id="{C75D86E7-EF7C-FE94-1417-4FD7750D0B8C}"/>
              </a:ext>
            </a:extLst>
          </p:cNvPr>
          <p:cNvSpPr/>
          <p:nvPr/>
        </p:nvSpPr>
        <p:spPr>
          <a:xfrm>
            <a:off x="8760067" y="2223398"/>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GOOGLE MAP</a:t>
            </a:r>
          </a:p>
        </p:txBody>
      </p:sp>
      <p:cxnSp>
        <p:nvCxnSpPr>
          <p:cNvPr id="23" name="Straight Arrow Connector 22">
            <a:extLst>
              <a:ext uri="{FF2B5EF4-FFF2-40B4-BE49-F238E27FC236}">
                <a16:creationId xmlns:a16="http://schemas.microsoft.com/office/drawing/2014/main" id="{261E1C39-B970-EAB3-FF39-A6FA98536EFA}"/>
              </a:ext>
            </a:extLst>
          </p:cNvPr>
          <p:cNvCxnSpPr>
            <a:cxnSpLocks/>
          </p:cNvCxnSpPr>
          <p:nvPr/>
        </p:nvCxnSpPr>
        <p:spPr>
          <a:xfrm>
            <a:off x="5732585" y="2584938"/>
            <a:ext cx="0" cy="1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077EFA-61B2-EC39-3F4F-C55C62ADC817}"/>
              </a:ext>
            </a:extLst>
          </p:cNvPr>
          <p:cNvCxnSpPr>
            <a:cxnSpLocks/>
          </p:cNvCxnSpPr>
          <p:nvPr/>
        </p:nvCxnSpPr>
        <p:spPr>
          <a:xfrm flipV="1">
            <a:off x="4879731" y="2510862"/>
            <a:ext cx="0" cy="25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5A394B1-F905-4A9A-D45A-50F37035E624}"/>
              </a:ext>
            </a:extLst>
          </p:cNvPr>
          <p:cNvCxnSpPr>
            <a:cxnSpLocks/>
          </p:cNvCxnSpPr>
          <p:nvPr/>
        </p:nvCxnSpPr>
        <p:spPr>
          <a:xfrm>
            <a:off x="6260122" y="3042138"/>
            <a:ext cx="298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F615FD2-8F16-6CD0-480E-A3D1B004B82E}"/>
              </a:ext>
            </a:extLst>
          </p:cNvPr>
          <p:cNvCxnSpPr>
            <a:cxnSpLocks/>
          </p:cNvCxnSpPr>
          <p:nvPr/>
        </p:nvCxnSpPr>
        <p:spPr>
          <a:xfrm flipH="1">
            <a:off x="6260122" y="3367454"/>
            <a:ext cx="2198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CA059C1-DE86-EE57-7C6E-DF2367D94100}"/>
              </a:ext>
            </a:extLst>
          </p:cNvPr>
          <p:cNvCxnSpPr>
            <a:stCxn id="14" idx="3"/>
            <a:endCxn id="15" idx="1"/>
          </p:cNvCxnSpPr>
          <p:nvPr/>
        </p:nvCxnSpPr>
        <p:spPr>
          <a:xfrm>
            <a:off x="8232530" y="3238116"/>
            <a:ext cx="577362" cy="6155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64D3F33-7EE7-A73C-3E14-33CB0D8D55E2}"/>
              </a:ext>
            </a:extLst>
          </p:cNvPr>
          <p:cNvCxnSpPr>
            <a:cxnSpLocks/>
            <a:endCxn id="16" idx="1"/>
          </p:cNvCxnSpPr>
          <p:nvPr/>
        </p:nvCxnSpPr>
        <p:spPr>
          <a:xfrm rot="5400000" flipH="1" flipV="1">
            <a:off x="8284917" y="2762967"/>
            <a:ext cx="692392" cy="2579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8AD5D98-9350-1C95-E0B7-63D61390B152}"/>
              </a:ext>
            </a:extLst>
          </p:cNvPr>
          <p:cNvSpPr txBox="1"/>
          <p:nvPr/>
        </p:nvSpPr>
        <p:spPr>
          <a:xfrm>
            <a:off x="4972998" y="4721661"/>
            <a:ext cx="882162" cy="369332"/>
          </a:xfrm>
          <a:prstGeom prst="rect">
            <a:avLst/>
          </a:prstGeom>
          <a:noFill/>
        </p:spPr>
        <p:txBody>
          <a:bodyPr wrap="square" rtlCol="0">
            <a:spAutoFit/>
          </a:bodyPr>
          <a:lstStyle/>
          <a:p>
            <a:r>
              <a:rPr lang="en-US" dirty="0"/>
              <a:t>USER</a:t>
            </a:r>
          </a:p>
        </p:txBody>
      </p:sp>
      <p:sp>
        <p:nvSpPr>
          <p:cNvPr id="37" name="Rectangle 36">
            <a:extLst>
              <a:ext uri="{FF2B5EF4-FFF2-40B4-BE49-F238E27FC236}">
                <a16:creationId xmlns:a16="http://schemas.microsoft.com/office/drawing/2014/main" id="{8ED7A0D4-C8E2-3726-662D-97C7BBB5495A}"/>
              </a:ext>
            </a:extLst>
          </p:cNvPr>
          <p:cNvSpPr/>
          <p:nvPr/>
        </p:nvSpPr>
        <p:spPr>
          <a:xfrm>
            <a:off x="1758464" y="1866210"/>
            <a:ext cx="1673469" cy="64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cxnSp>
        <p:nvCxnSpPr>
          <p:cNvPr id="6" name="Straight Arrow Connector 5">
            <a:extLst>
              <a:ext uri="{FF2B5EF4-FFF2-40B4-BE49-F238E27FC236}">
                <a16:creationId xmlns:a16="http://schemas.microsoft.com/office/drawing/2014/main" id="{99887B39-C1E4-D9B4-F86F-E77EFF979651}"/>
              </a:ext>
            </a:extLst>
          </p:cNvPr>
          <p:cNvCxnSpPr/>
          <p:nvPr/>
        </p:nvCxnSpPr>
        <p:spPr>
          <a:xfrm>
            <a:off x="3502270" y="2057400"/>
            <a:ext cx="832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24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5177204" y="378069"/>
            <a:ext cx="183759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ANALYSIS</a:t>
            </a:r>
          </a:p>
        </p:txBody>
      </p:sp>
      <p:sp>
        <p:nvSpPr>
          <p:cNvPr id="5" name="TextBox 4">
            <a:extLst>
              <a:ext uri="{FF2B5EF4-FFF2-40B4-BE49-F238E27FC236}">
                <a16:creationId xmlns:a16="http://schemas.microsoft.com/office/drawing/2014/main" id="{BBBED9AC-2D89-CCF9-6AD2-0978FA8BB4A9}"/>
              </a:ext>
            </a:extLst>
          </p:cNvPr>
          <p:cNvSpPr txBox="1"/>
          <p:nvPr/>
        </p:nvSpPr>
        <p:spPr>
          <a:xfrm>
            <a:off x="940778" y="1305598"/>
            <a:ext cx="4422531" cy="400110"/>
          </a:xfrm>
          <a:prstGeom prst="rect">
            <a:avLst/>
          </a:prstGeom>
          <a:noFill/>
        </p:spPr>
        <p:txBody>
          <a:bodyPr wrap="square" rtlCol="0">
            <a:spAutoFit/>
          </a:bodyPr>
          <a:lstStyle/>
          <a:p>
            <a:r>
              <a:rPr lang="en-US" sz="2000" b="1" dirty="0"/>
              <a:t>FEATURES EXTRACTING FROM DATASET</a:t>
            </a:r>
          </a:p>
        </p:txBody>
      </p:sp>
      <p:sp>
        <p:nvSpPr>
          <p:cNvPr id="6" name="TextBox 5">
            <a:extLst>
              <a:ext uri="{FF2B5EF4-FFF2-40B4-BE49-F238E27FC236}">
                <a16:creationId xmlns:a16="http://schemas.microsoft.com/office/drawing/2014/main" id="{0B65ED46-1448-5362-0A78-894C97BF1E0D}"/>
              </a:ext>
            </a:extLst>
          </p:cNvPr>
          <p:cNvSpPr txBox="1"/>
          <p:nvPr/>
        </p:nvSpPr>
        <p:spPr>
          <a:xfrm>
            <a:off x="1090247" y="2042102"/>
            <a:ext cx="10190284"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We have take dataset from Kaggle website. In which A comprehensive dataset of RTAs in the UK from 2012-2014 (discontinuous) is taken. These data collected and hosted by UK Dept of Transport.</a:t>
            </a:r>
          </a:p>
        </p:txBody>
      </p:sp>
      <p:sp>
        <p:nvSpPr>
          <p:cNvPr id="7" name="TextBox 6">
            <a:extLst>
              <a:ext uri="{FF2B5EF4-FFF2-40B4-BE49-F238E27FC236}">
                <a16:creationId xmlns:a16="http://schemas.microsoft.com/office/drawing/2014/main" id="{09F7B9BA-D69F-416C-9754-6CC050315B1E}"/>
              </a:ext>
            </a:extLst>
          </p:cNvPr>
          <p:cNvSpPr txBox="1"/>
          <p:nvPr/>
        </p:nvSpPr>
        <p:spPr>
          <a:xfrm>
            <a:off x="1000858" y="3255441"/>
            <a:ext cx="10190284" cy="230832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Key Features extracted from dataset are : -</a:t>
            </a:r>
          </a:p>
          <a:p>
            <a:pPr marL="285750" indent="-285750" algn="just">
              <a:buFont typeface="Arial" panose="020B0604020202020204" pitchFamily="34" charset="0"/>
              <a:buChar cha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location: latitude/longitude coordinates</a:t>
            </a:r>
          </a:p>
          <a:p>
            <a:pPr marL="285750" indent="-285750" algn="just">
              <a:buFont typeface="Arial" panose="020B0604020202020204" pitchFamily="34" charset="0"/>
              <a:buChar char="•"/>
            </a:pPr>
            <a:r>
              <a:rPr lang="en-IN" dirty="0">
                <a:solidFill>
                  <a:prstClr val="black"/>
                </a:solidFill>
                <a:latin typeface="Times New Roman" panose="02020603050405020304" pitchFamily="18" charset="0"/>
                <a:cs typeface="Times New Roman" panose="02020603050405020304" pitchFamily="18" charset="0"/>
              </a:rPr>
              <a:t>Week day, hour of day, day of year, year.</a:t>
            </a:r>
          </a:p>
          <a:p>
            <a:pPr marL="285750" indent="-285750" algn="just">
              <a:buFont typeface="Arial" panose="020B0604020202020204" pitchFamily="34" charset="0"/>
              <a:buChar char="•"/>
            </a:pPr>
            <a:r>
              <a:rPr lang="en-IN" dirty="0">
                <a:solidFill>
                  <a:prstClr val="black"/>
                </a:solidFill>
                <a:latin typeface="Times New Roman" panose="02020603050405020304" pitchFamily="18" charset="0"/>
                <a:cs typeface="Times New Roman" panose="02020603050405020304" pitchFamily="18" charset="0"/>
              </a:rPr>
              <a:t>Road condition, speed limit, road number.</a:t>
            </a:r>
          </a:p>
          <a:p>
            <a:pPr marL="285750" indent="-285750" algn="just">
              <a:buFont typeface="Arial" panose="020B0604020202020204" pitchFamily="34" charset="0"/>
              <a:buChar char="•"/>
            </a:pPr>
            <a:r>
              <a:rPr lang="en-IN" dirty="0">
                <a:solidFill>
                  <a:prstClr val="black"/>
                </a:solidFill>
                <a:latin typeface="Times New Roman" panose="02020603050405020304" pitchFamily="18" charset="0"/>
                <a:cs typeface="Times New Roman" panose="02020603050405020304" pitchFamily="18" charset="0"/>
              </a:rPr>
              <a:t>Cluster, local authority.</a:t>
            </a:r>
          </a:p>
          <a:p>
            <a:pPr marL="285750" indent="-285750" algn="just">
              <a:buFont typeface="Arial" panose="020B0604020202020204" pitchFamily="34" charset="0"/>
              <a:buChar char="•"/>
            </a:pPr>
            <a:r>
              <a:rPr lang="en-IN" dirty="0">
                <a:solidFill>
                  <a:prstClr val="black"/>
                </a:solidFill>
                <a:latin typeface="Times New Roman" panose="02020603050405020304" pitchFamily="18" charset="0"/>
                <a:cs typeface="Times New Roman" panose="02020603050405020304" pitchFamily="18" charset="0"/>
              </a:rPr>
              <a:t>Weather data</a:t>
            </a:r>
          </a:p>
          <a:p>
            <a:pPr marL="285750" indent="-285750" algn="just">
              <a:buFont typeface="Arial" panose="020B0604020202020204" pitchFamily="34" charset="0"/>
              <a:buChar cha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5820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2875085" y="299899"/>
            <a:ext cx="722727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MODULES IDENTIFIED IN PROPOSED SYSTEM</a:t>
            </a:r>
          </a:p>
        </p:txBody>
      </p:sp>
      <p:sp>
        <p:nvSpPr>
          <p:cNvPr id="6" name="TextBox 5">
            <a:extLst>
              <a:ext uri="{FF2B5EF4-FFF2-40B4-BE49-F238E27FC236}">
                <a16:creationId xmlns:a16="http://schemas.microsoft.com/office/drawing/2014/main" id="{0B65ED46-1448-5362-0A78-894C97BF1E0D}"/>
              </a:ext>
            </a:extLst>
          </p:cNvPr>
          <p:cNvSpPr txBox="1"/>
          <p:nvPr/>
        </p:nvSpPr>
        <p:spPr>
          <a:xfrm>
            <a:off x="808894" y="1154079"/>
            <a:ext cx="10190284"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In our proposed system, we have divided our modules in two part</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Admin</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User</a:t>
            </a:r>
          </a:p>
        </p:txBody>
      </p:sp>
      <p:sp>
        <p:nvSpPr>
          <p:cNvPr id="7" name="TextBox 6">
            <a:extLst>
              <a:ext uri="{FF2B5EF4-FFF2-40B4-BE49-F238E27FC236}">
                <a16:creationId xmlns:a16="http://schemas.microsoft.com/office/drawing/2014/main" id="{09F7B9BA-D69F-416C-9754-6CC050315B1E}"/>
              </a:ext>
            </a:extLst>
          </p:cNvPr>
          <p:cNvSpPr txBox="1"/>
          <p:nvPr/>
        </p:nvSpPr>
        <p:spPr>
          <a:xfrm>
            <a:off x="808894" y="2349833"/>
            <a:ext cx="10190284" cy="5078313"/>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ADMIN</a:t>
            </a:r>
            <a:endParaRPr lang="en-IN"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b="1" dirty="0">
                <a:latin typeface="Times New Roman" panose="02020603050405020304" pitchFamily="18" charset="0"/>
                <a:cs typeface="Times New Roman" panose="02020603050405020304" pitchFamily="18" charset="0"/>
              </a:rPr>
              <a:t>Admin Login – </a:t>
            </a:r>
            <a:r>
              <a:rPr lang="en-IN" dirty="0">
                <a:latin typeface="Times New Roman" panose="02020603050405020304" pitchFamily="18" charset="0"/>
                <a:cs typeface="Times New Roman" panose="02020603050405020304" pitchFamily="18" charset="0"/>
              </a:rPr>
              <a:t>Admin have full authority over the system to upload, view and analysis dataset. Admin can control and take precaution by taking proper action before or after accident.</a:t>
            </a: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b="1" dirty="0">
                <a:latin typeface="Times New Roman" panose="02020603050405020304" pitchFamily="18" charset="0"/>
                <a:cs typeface="Times New Roman" panose="02020603050405020304" pitchFamily="18" charset="0"/>
              </a:rPr>
              <a:t>Dataset – </a:t>
            </a:r>
            <a:r>
              <a:rPr lang="en-IN" dirty="0">
                <a:latin typeface="Times New Roman" panose="02020603050405020304" pitchFamily="18" charset="0"/>
                <a:cs typeface="Times New Roman" panose="02020603050405020304" pitchFamily="18" charset="0"/>
              </a:rPr>
              <a:t>This section is used to upload and view dataset. In this admin can upload data as a CSV file or a single data at a time.</a:t>
            </a: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b="1" dirty="0">
                <a:latin typeface="Times New Roman" panose="02020603050405020304" pitchFamily="18" charset="0"/>
                <a:cs typeface="Times New Roman" panose="02020603050405020304" pitchFamily="18" charset="0"/>
              </a:rPr>
              <a:t>Exploration –</a:t>
            </a:r>
            <a:r>
              <a:rPr lang="en-IN" dirty="0">
                <a:latin typeface="Times New Roman" panose="02020603050405020304" pitchFamily="18" charset="0"/>
                <a:cs typeface="Times New Roman" panose="02020603050405020304" pitchFamily="18" charset="0"/>
              </a:rPr>
              <a:t> This section is for the analysis purpose over uploaded data.</a:t>
            </a: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b="1" dirty="0">
                <a:latin typeface="Times New Roman" panose="02020603050405020304" pitchFamily="18" charset="0"/>
                <a:cs typeface="Times New Roman" panose="02020603050405020304" pitchFamily="18" charset="0"/>
              </a:rPr>
              <a:t>Interaction – </a:t>
            </a:r>
            <a:r>
              <a:rPr lang="en-IN" dirty="0">
                <a:latin typeface="Times New Roman" panose="02020603050405020304" pitchFamily="18" charset="0"/>
                <a:cs typeface="Times New Roman" panose="02020603050405020304" pitchFamily="18" charset="0"/>
              </a:rPr>
              <a:t>This is the section where the system predict accident. This section help authority to action before any bad happen.</a:t>
            </a: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b="1" dirty="0">
                <a:latin typeface="Times New Roman" panose="02020603050405020304" pitchFamily="18" charset="0"/>
                <a:cs typeface="Times New Roman" panose="02020603050405020304" pitchFamily="18" charset="0"/>
              </a:rPr>
              <a:t>Log out and Home – </a:t>
            </a:r>
            <a:r>
              <a:rPr lang="en-IN" dirty="0">
                <a:latin typeface="Times New Roman" panose="02020603050405020304" pitchFamily="18" charset="0"/>
                <a:cs typeface="Times New Roman" panose="02020603050405020304" pitchFamily="18" charset="0"/>
              </a:rPr>
              <a:t>Log out allow admin to log out after their work is done and home is something which introduce about system to admin.</a:t>
            </a: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07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E5761A-4B6B-CF47-CDFB-53611FBF12C6}"/>
              </a:ext>
            </a:extLst>
          </p:cNvPr>
          <p:cNvSpPr txBox="1"/>
          <p:nvPr/>
        </p:nvSpPr>
        <p:spPr>
          <a:xfrm>
            <a:off x="2875085" y="299899"/>
            <a:ext cx="722727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MODULES IDENTIFIED IN PROPOSED SYSTEM</a:t>
            </a:r>
          </a:p>
        </p:txBody>
      </p:sp>
      <p:sp>
        <p:nvSpPr>
          <p:cNvPr id="6" name="TextBox 5">
            <a:extLst>
              <a:ext uri="{FF2B5EF4-FFF2-40B4-BE49-F238E27FC236}">
                <a16:creationId xmlns:a16="http://schemas.microsoft.com/office/drawing/2014/main" id="{0B65ED46-1448-5362-0A78-894C97BF1E0D}"/>
              </a:ext>
            </a:extLst>
          </p:cNvPr>
          <p:cNvSpPr txBox="1"/>
          <p:nvPr/>
        </p:nvSpPr>
        <p:spPr>
          <a:xfrm>
            <a:off x="808894" y="1154079"/>
            <a:ext cx="10190284"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In our proposed system, we have divided our modules in two part</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Admin</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User</a:t>
            </a:r>
          </a:p>
        </p:txBody>
      </p:sp>
      <p:sp>
        <p:nvSpPr>
          <p:cNvPr id="7" name="TextBox 6">
            <a:extLst>
              <a:ext uri="{FF2B5EF4-FFF2-40B4-BE49-F238E27FC236}">
                <a16:creationId xmlns:a16="http://schemas.microsoft.com/office/drawing/2014/main" id="{09F7B9BA-D69F-416C-9754-6CC050315B1E}"/>
              </a:ext>
            </a:extLst>
          </p:cNvPr>
          <p:cNvSpPr txBox="1"/>
          <p:nvPr/>
        </p:nvSpPr>
        <p:spPr>
          <a:xfrm>
            <a:off x="879232" y="2631187"/>
            <a:ext cx="10190284" cy="1754326"/>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USER</a:t>
            </a:r>
            <a:endParaRPr lang="en-IN"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b="1" dirty="0">
                <a:latin typeface="Times New Roman" panose="02020603050405020304" pitchFamily="18" charset="0"/>
                <a:cs typeface="Times New Roman" panose="02020603050405020304" pitchFamily="18" charset="0"/>
              </a:rPr>
              <a:t>Home– </a:t>
            </a:r>
            <a:r>
              <a:rPr lang="en-IN" dirty="0">
                <a:latin typeface="Times New Roman" panose="02020603050405020304" pitchFamily="18" charset="0"/>
                <a:cs typeface="Times New Roman" panose="02020603050405020304" pitchFamily="18" charset="0"/>
              </a:rPr>
              <a:t>User can access prediction page from home page.</a:t>
            </a:r>
          </a:p>
          <a:p>
            <a:pPr marL="342900" indent="-342900" algn="just">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IN" b="1" dirty="0">
                <a:latin typeface="Times New Roman" panose="02020603050405020304" pitchFamily="18" charset="0"/>
                <a:cs typeface="Times New Roman" panose="02020603050405020304" pitchFamily="18" charset="0"/>
              </a:rPr>
              <a:t>Interaction – </a:t>
            </a:r>
            <a:r>
              <a:rPr lang="en-IN" dirty="0">
                <a:latin typeface="Times New Roman" panose="02020603050405020304" pitchFamily="18" charset="0"/>
                <a:cs typeface="Times New Roman" panose="02020603050405020304" pitchFamily="18" charset="0"/>
              </a:rPr>
              <a:t>This is the section all magic happen. Predicting road accident between source and destination make sure that user/travellers pay full attention and take full precaution.</a:t>
            </a:r>
          </a:p>
        </p:txBody>
      </p:sp>
    </p:spTree>
    <p:extLst>
      <p:ext uri="{BB962C8B-B14F-4D97-AF65-F5344CB8AC3E}">
        <p14:creationId xmlns:p14="http://schemas.microsoft.com/office/powerpoint/2010/main" val="30668684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530</TotalTime>
  <Words>1287</Words>
  <Application>Microsoft Office PowerPoint</Application>
  <PresentationFormat>Widescreen</PresentationFormat>
  <Paragraphs>146</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Based Road Accident Acknowledgement System</dc:title>
  <dc:creator>Vishwajit Singh</dc:creator>
  <cp:lastModifiedBy>18P31A0521</cp:lastModifiedBy>
  <cp:revision>41</cp:revision>
  <dcterms:created xsi:type="dcterms:W3CDTF">2022-04-29T16:19:29Z</dcterms:created>
  <dcterms:modified xsi:type="dcterms:W3CDTF">2022-06-09T08:34:30Z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